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 id="2147483797" r:id="rId2"/>
  </p:sldMasterIdLst>
  <p:notesMasterIdLst>
    <p:notesMasterId r:id="rId21"/>
  </p:notesMasterIdLst>
  <p:sldIdLst>
    <p:sldId id="256" r:id="rId3"/>
    <p:sldId id="257" r:id="rId4"/>
    <p:sldId id="258" r:id="rId5"/>
    <p:sldId id="259" r:id="rId6"/>
    <p:sldId id="260" r:id="rId7"/>
    <p:sldId id="264" r:id="rId8"/>
    <p:sldId id="261" r:id="rId9"/>
    <p:sldId id="262" r:id="rId10"/>
    <p:sldId id="279" r:id="rId11"/>
    <p:sldId id="263" r:id="rId12"/>
    <p:sldId id="281" r:id="rId13"/>
    <p:sldId id="283" r:id="rId14"/>
    <p:sldId id="285" r:id="rId15"/>
    <p:sldId id="272" r:id="rId16"/>
    <p:sldId id="274" r:id="rId17"/>
    <p:sldId id="288" r:id="rId18"/>
    <p:sldId id="276" r:id="rId19"/>
    <p:sldId id="29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C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3" autoAdjust="0"/>
    <p:restoredTop sz="96234"/>
  </p:normalViewPr>
  <p:slideViewPr>
    <p:cSldViewPr snapToGrid="0">
      <p:cViewPr varScale="1">
        <p:scale>
          <a:sx n="120" d="100"/>
          <a:sy n="120" d="100"/>
        </p:scale>
        <p:origin x="3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717EE-B999-194A-8D25-C64D3D167501}" type="datetimeFigureOut">
              <a:rPr kumimoji="1" lang="ja-JP" altLang="en-US" smtClean="0"/>
              <a:t>2022/6/17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F3D9F-7CF7-8048-ACB8-7B797C5E746A}" type="slidenum">
              <a:rPr kumimoji="1" lang="ja-JP" altLang="en-US" smtClean="0"/>
              <a:t>‹#›</a:t>
            </a:fld>
            <a:endParaRPr kumimoji="1" lang="ja-JP" altLang="en-US"/>
          </a:p>
        </p:txBody>
      </p:sp>
    </p:spTree>
    <p:extLst>
      <p:ext uri="{BB962C8B-B14F-4D97-AF65-F5344CB8AC3E}">
        <p14:creationId xmlns:p14="http://schemas.microsoft.com/office/powerpoint/2010/main" val="17238068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08F3D9F-7CF7-8048-ACB8-7B797C5E746A}" type="slidenum">
              <a:rPr kumimoji="1" lang="ja-JP" altLang="en-US" smtClean="0"/>
              <a:t>1</a:t>
            </a:fld>
            <a:endParaRPr kumimoji="1" lang="ja-JP" altLang="en-US"/>
          </a:p>
        </p:txBody>
      </p:sp>
    </p:spTree>
    <p:extLst>
      <p:ext uri="{BB962C8B-B14F-4D97-AF65-F5344CB8AC3E}">
        <p14:creationId xmlns:p14="http://schemas.microsoft.com/office/powerpoint/2010/main" val="322237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　まず初めに前回の接客工場委員会の振り返りをさせていただきます。</a:t>
            </a:r>
            <a:endParaRPr kumimoji="1" lang="en-US" altLang="ja-JP" dirty="0"/>
          </a:p>
          <a:p>
            <a:r>
              <a:rPr kumimoji="1" lang="ja-JP" altLang="en-US"/>
              <a:t>前回は新人教育をテーマをもとにディスカッションをしました。</a:t>
            </a:r>
            <a:endParaRPr kumimoji="1" lang="en-US" altLang="ja-JP" dirty="0"/>
          </a:p>
          <a:p>
            <a:r>
              <a:rPr kumimoji="1" lang="ja-JP" altLang="en-US"/>
              <a:t>新人教育の３つのポイント</a:t>
            </a:r>
            <a:endParaRPr kumimoji="1" lang="en-US" altLang="ja-JP" dirty="0"/>
          </a:p>
          <a:p>
            <a:r>
              <a:rPr kumimoji="1" lang="ja-JP" altLang="en-US"/>
              <a:t>①自己開示②確認作業③すぐにアウトプット</a:t>
            </a:r>
            <a:endParaRPr kumimoji="1" lang="en-US" altLang="ja-JP" dirty="0"/>
          </a:p>
          <a:p>
            <a:r>
              <a:rPr kumimoji="1" lang="ja-JP" altLang="en-US"/>
              <a:t>この３つをメインに話し合っていきました。</a:t>
            </a:r>
            <a:endParaRPr kumimoji="1" lang="en-US" altLang="ja-JP" dirty="0"/>
          </a:p>
          <a:p>
            <a:r>
              <a:rPr kumimoji="1" lang="ja-JP" altLang="en-US"/>
              <a:t>各店舗さんでの色々な悩みがあり各店舗の共有が</a:t>
            </a:r>
            <a:endParaRPr kumimoji="1" lang="en-US" altLang="ja-JP" dirty="0"/>
          </a:p>
          <a:p>
            <a:r>
              <a:rPr kumimoji="1" lang="ja-JP" altLang="en-US"/>
              <a:t>できたことにより、新人教育の難しさは実感したのでは</a:t>
            </a:r>
            <a:endParaRPr kumimoji="1" lang="en-US" altLang="ja-JP" dirty="0"/>
          </a:p>
          <a:p>
            <a:r>
              <a:rPr kumimoji="1" lang="ja-JP" altLang="en-US"/>
              <a:t>ないでしょうか？</a:t>
            </a:r>
            <a:endParaRPr kumimoji="1" lang="en-US" altLang="ja-JP" dirty="0"/>
          </a:p>
          <a:p>
            <a:r>
              <a:rPr kumimoji="1" lang="ja-JP" altLang="en-US"/>
              <a:t>以上が前回の振り返りになります。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008F3D9F-7CF7-8048-ACB8-7B797C5E746A}" type="slidenum">
              <a:rPr kumimoji="1" lang="ja-JP" altLang="en-US" smtClean="0"/>
              <a:t>2</a:t>
            </a:fld>
            <a:endParaRPr kumimoji="1" lang="ja-JP" altLang="en-US"/>
          </a:p>
        </p:txBody>
      </p:sp>
    </p:spTree>
    <p:extLst>
      <p:ext uri="{BB962C8B-B14F-4D97-AF65-F5344CB8AC3E}">
        <p14:creationId xmlns:p14="http://schemas.microsoft.com/office/powerpoint/2010/main" val="293952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そして今回のテーマはクレーム対応になります。</a:t>
            </a:r>
            <a:endParaRPr kumimoji="1" lang="en-US" altLang="ja-JP" dirty="0"/>
          </a:p>
          <a:p>
            <a:r>
              <a:rPr kumimoji="1" lang="ja-JP" altLang="en-US"/>
              <a:t>接客業仕事をしていく上で必ずしも経験することだと思います。</a:t>
            </a:r>
            <a:endParaRPr kumimoji="1" lang="en-US" altLang="ja-JP" dirty="0"/>
          </a:p>
          <a:p>
            <a:r>
              <a:rPr kumimoji="1" lang="ja-JP" altLang="en-US"/>
              <a:t>今回のテーマはクレーム対応の重要性にていいて</a:t>
            </a:r>
            <a:endParaRPr kumimoji="1" lang="en-US" altLang="ja-JP" dirty="0"/>
          </a:p>
        </p:txBody>
      </p:sp>
      <p:sp>
        <p:nvSpPr>
          <p:cNvPr id="4" name="スライド番号プレースホルダー 3"/>
          <p:cNvSpPr>
            <a:spLocks noGrp="1"/>
          </p:cNvSpPr>
          <p:nvPr>
            <p:ph type="sldNum" sz="quarter" idx="5"/>
          </p:nvPr>
        </p:nvSpPr>
        <p:spPr/>
        <p:txBody>
          <a:bodyPr/>
          <a:lstStyle/>
          <a:p>
            <a:fld id="{008F3D9F-7CF7-8048-ACB8-7B797C5E746A}" type="slidenum">
              <a:rPr kumimoji="1" lang="ja-JP" altLang="en-US" smtClean="0"/>
              <a:t>3</a:t>
            </a:fld>
            <a:endParaRPr kumimoji="1" lang="ja-JP" altLang="en-US"/>
          </a:p>
        </p:txBody>
      </p:sp>
    </p:spTree>
    <p:extLst>
      <p:ext uri="{BB962C8B-B14F-4D97-AF65-F5344CB8AC3E}">
        <p14:creationId xmlns:p14="http://schemas.microsoft.com/office/powerpoint/2010/main" val="17133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08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180020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305244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2BDF0-77B4-A6E3-EF91-BBB37D6C4E9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C863E3E-B413-EA83-2D87-BD22013D5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3C6EEDA-D81B-8CF7-B966-BC03525C120B}"/>
              </a:ext>
            </a:extLst>
          </p:cNvPr>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5" name="フッター プレースホルダー 4">
            <a:extLst>
              <a:ext uri="{FF2B5EF4-FFF2-40B4-BE49-F238E27FC236}">
                <a16:creationId xmlns:a16="http://schemas.microsoft.com/office/drawing/2014/main" id="{B61A231B-14B0-686E-2012-FC922A5017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81F59B-5611-9310-25FE-362D14F6E3B7}"/>
              </a:ext>
            </a:extLst>
          </p:cNvPr>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634722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FF516-BBF0-92FD-39E6-C190EABE6DB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89F9B46-631E-8D32-F80D-EB58260DA45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95C5BD-9BBD-2CA2-9463-0126033C41AF}"/>
              </a:ext>
            </a:extLst>
          </p:cNvPr>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5" name="フッター プレースホルダー 4">
            <a:extLst>
              <a:ext uri="{FF2B5EF4-FFF2-40B4-BE49-F238E27FC236}">
                <a16:creationId xmlns:a16="http://schemas.microsoft.com/office/drawing/2014/main" id="{20C3A7B8-0A2B-4AB8-21DA-D34A25743E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19CD19-965E-76CF-7BDA-8EA3EB21A8E7}"/>
              </a:ext>
            </a:extLst>
          </p:cNvPr>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135806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D7C1D9-F977-226B-845B-B6B73A42749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A41C87-09F3-CEC8-9F9F-C6DBB4CD4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3503802-D5F9-9D11-46B9-5232C2F9A251}"/>
              </a:ext>
            </a:extLst>
          </p:cNvPr>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5" name="フッター プレースホルダー 4">
            <a:extLst>
              <a:ext uri="{FF2B5EF4-FFF2-40B4-BE49-F238E27FC236}">
                <a16:creationId xmlns:a16="http://schemas.microsoft.com/office/drawing/2014/main" id="{3C5DBCAD-929A-8E96-BD4B-4D51526B40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9DE348-6211-0093-3C9C-703D2932BF98}"/>
              </a:ext>
            </a:extLst>
          </p:cNvPr>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1851921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44460E-C013-A5A6-3725-75BB90FDB4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3CBA2B0-D5BE-4821-668C-486EE39C4C3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80551EE-AD8A-6188-8D83-F5090B00D40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3442690-2DBD-A8A6-405E-B4EE8FF95FF3}"/>
              </a:ext>
            </a:extLst>
          </p:cNvPr>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6" name="フッター プレースホルダー 5">
            <a:extLst>
              <a:ext uri="{FF2B5EF4-FFF2-40B4-BE49-F238E27FC236}">
                <a16:creationId xmlns:a16="http://schemas.microsoft.com/office/drawing/2014/main" id="{FA4C35F4-DF9A-329D-3D69-06DF90309A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8697E2-C7C1-95AF-7151-7A5FB21388AC}"/>
              </a:ext>
            </a:extLst>
          </p:cNvPr>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224982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F33786-0D2E-B6D0-46B4-AE44F75BC41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2214E0-2A27-92F9-A23B-544FDECDB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F90BD37-ACDE-8FCC-48D6-769C557BBCD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0C433FB-5295-C0C2-3361-231A2B3F42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13CBF7D-D4AD-17B6-3262-951A8182265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0E6621F-E9BB-3AC1-F22E-93F806EDEE5F}"/>
              </a:ext>
            </a:extLst>
          </p:cNvPr>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8" name="フッター プレースホルダー 7">
            <a:extLst>
              <a:ext uri="{FF2B5EF4-FFF2-40B4-BE49-F238E27FC236}">
                <a16:creationId xmlns:a16="http://schemas.microsoft.com/office/drawing/2014/main" id="{087E40EA-29E1-2437-0E24-FCEB6E1F48B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92D1236-2C50-C684-11FE-56CDF741C806}"/>
              </a:ext>
            </a:extLst>
          </p:cNvPr>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1487259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4FEC2-1242-3EE0-17E6-18D4BF15DA5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1A51932-F852-B46F-43E0-F95F50F910A8}"/>
              </a:ext>
            </a:extLst>
          </p:cNvPr>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4" name="フッター プレースホルダー 3">
            <a:extLst>
              <a:ext uri="{FF2B5EF4-FFF2-40B4-BE49-F238E27FC236}">
                <a16:creationId xmlns:a16="http://schemas.microsoft.com/office/drawing/2014/main" id="{8959EB91-6CEE-DD75-5F9D-B7409EE261D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2CF209D-404E-7AAC-D501-06A3CF9AF2B6}"/>
              </a:ext>
            </a:extLst>
          </p:cNvPr>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26135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3B7A28A-BC6C-C803-EC07-BEC572A79080}"/>
              </a:ext>
            </a:extLst>
          </p:cNvPr>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3" name="フッター プレースホルダー 2">
            <a:extLst>
              <a:ext uri="{FF2B5EF4-FFF2-40B4-BE49-F238E27FC236}">
                <a16:creationId xmlns:a16="http://schemas.microsoft.com/office/drawing/2014/main" id="{41CF99CA-48E0-FA5D-224C-2B39EB8935B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DAAD457-51DD-D409-B360-28368889395B}"/>
              </a:ext>
            </a:extLst>
          </p:cNvPr>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123876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E0B98A-910C-A235-5A6C-67D4F4B2905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25C5F5-0787-3323-7702-81A49A9AA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713710-8324-21B3-4C79-F511B42A9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35E85F3-CE12-4E02-FC89-A2169C4331AF}"/>
              </a:ext>
            </a:extLst>
          </p:cNvPr>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6" name="フッター プレースホルダー 5">
            <a:extLst>
              <a:ext uri="{FF2B5EF4-FFF2-40B4-BE49-F238E27FC236}">
                <a16:creationId xmlns:a16="http://schemas.microsoft.com/office/drawing/2014/main" id="{7DE123F1-C571-1687-C68B-879B879709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13F2E7-03E3-7D2C-F4F0-3150BEDAF501}"/>
              </a:ext>
            </a:extLst>
          </p:cNvPr>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165353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2132470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0E546A-9159-46F1-46CF-CCED277162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5430CFA-63DC-85EE-1E6F-2B8FEBE93B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09869C2-B71A-7711-D8FA-7A96E0FC4C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C71E84-DFA5-A4B3-465C-EAB7B3B56DAE}"/>
              </a:ext>
            </a:extLst>
          </p:cNvPr>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6" name="フッター プレースホルダー 5">
            <a:extLst>
              <a:ext uri="{FF2B5EF4-FFF2-40B4-BE49-F238E27FC236}">
                <a16:creationId xmlns:a16="http://schemas.microsoft.com/office/drawing/2014/main" id="{BB95BE7B-C259-79C7-305F-D46CC6FB1C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A507D9-1C20-FD32-ABB0-1A857A0D0D0F}"/>
              </a:ext>
            </a:extLst>
          </p:cNvPr>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688956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D202F6-01F3-6E7F-AC9C-374042A0727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4AA491-E85C-FC75-53D8-C31141765EA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03B06E-8B68-C743-E514-6ECCDEB0394A}"/>
              </a:ext>
            </a:extLst>
          </p:cNvPr>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5" name="フッター プレースホルダー 4">
            <a:extLst>
              <a:ext uri="{FF2B5EF4-FFF2-40B4-BE49-F238E27FC236}">
                <a16:creationId xmlns:a16="http://schemas.microsoft.com/office/drawing/2014/main" id="{DE7D1554-6DD4-EEBA-DE56-9F730DCD3C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B57E51-D05A-8D3A-AD2E-66D9C26D2818}"/>
              </a:ext>
            </a:extLst>
          </p:cNvPr>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1841383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19AA9B2-342C-AA51-9F86-2D8DAE4C85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0E124BF-7E8A-FFDF-0FAB-B840C95F8F8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441CE1-B4A4-562D-5B34-154FA71E4385}"/>
              </a:ext>
            </a:extLst>
          </p:cNvPr>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5" name="フッター プレースホルダー 4">
            <a:extLst>
              <a:ext uri="{FF2B5EF4-FFF2-40B4-BE49-F238E27FC236}">
                <a16:creationId xmlns:a16="http://schemas.microsoft.com/office/drawing/2014/main" id="{6851370F-D643-1E26-ED54-1478B2B0AF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D1446F-43B9-1543-0391-07C8B021EDA8}"/>
              </a:ext>
            </a:extLst>
          </p:cNvPr>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238126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71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145087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228877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158409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69303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F02EDA9-5F1F-45AB-B6D9-3000FE007775}" type="datetimeFigureOut">
              <a:rPr kumimoji="1" lang="ja-JP" altLang="en-US" smtClean="0"/>
              <a:t>2022/6/17</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128793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F02EDA9-5F1F-45AB-B6D9-3000FE007775}" type="datetimeFigureOut">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277783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F02EDA9-5F1F-45AB-B6D9-3000FE007775}" type="datetimeFigureOut">
              <a:rPr kumimoji="1" lang="ja-JP" altLang="en-US" smtClean="0"/>
              <a:t>2022/6/17</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CC9AE38-94C0-4C8C-BA6B-2BF8C2432D50}"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98604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603C50C-B763-9BBA-4269-8803CED49D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24DDDF-8324-B5C3-5045-F5C0EEA0FB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E4A7FC-0B23-8F2F-DF22-C0D2B95A74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2EDA9-5F1F-45AB-B6D9-3000FE007775}" type="datetimeFigureOut">
              <a:rPr kumimoji="1" lang="ja-JP" altLang="en-US" smtClean="0"/>
              <a:t>2022/6/17</a:t>
            </a:fld>
            <a:endParaRPr kumimoji="1" lang="ja-JP" altLang="en-US"/>
          </a:p>
        </p:txBody>
      </p:sp>
      <p:sp>
        <p:nvSpPr>
          <p:cNvPr id="5" name="フッター プレースホルダー 4">
            <a:extLst>
              <a:ext uri="{FF2B5EF4-FFF2-40B4-BE49-F238E27FC236}">
                <a16:creationId xmlns:a16="http://schemas.microsoft.com/office/drawing/2014/main" id="{6AB57400-2B19-B614-B956-44DE4B2E62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111E1FE-BE5B-F663-1DD0-0421BCF5E4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9AE38-94C0-4C8C-BA6B-2BF8C2432D50}" type="slidenum">
              <a:rPr kumimoji="1" lang="ja-JP" altLang="en-US" smtClean="0"/>
              <a:t>‹#›</a:t>
            </a:fld>
            <a:endParaRPr kumimoji="1" lang="ja-JP" altLang="en-US"/>
          </a:p>
        </p:txBody>
      </p:sp>
    </p:spTree>
    <p:extLst>
      <p:ext uri="{BB962C8B-B14F-4D97-AF65-F5344CB8AC3E}">
        <p14:creationId xmlns:p14="http://schemas.microsoft.com/office/powerpoint/2010/main" val="53898395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67195-56AE-6397-693A-3EEB72513658}"/>
              </a:ext>
            </a:extLst>
          </p:cNvPr>
          <p:cNvSpPr>
            <a:spLocks noGrp="1"/>
          </p:cNvSpPr>
          <p:nvPr>
            <p:ph type="ctrTitle"/>
          </p:nvPr>
        </p:nvSpPr>
        <p:spPr/>
        <p:txBody>
          <a:bodyPr>
            <a:normAutofit/>
          </a:bodyPr>
          <a:lstStyle/>
          <a:p>
            <a:r>
              <a:rPr lang="ja-JP" altLang="en-US" sz="4800" b="1" dirty="0"/>
              <a:t>第</a:t>
            </a:r>
            <a:r>
              <a:rPr lang="en-US" altLang="ja-JP" sz="4800" b="1" dirty="0"/>
              <a:t>21</a:t>
            </a:r>
            <a:r>
              <a:rPr lang="ja-JP" altLang="en-US" sz="4800" b="1" dirty="0"/>
              <a:t>回販売・接客向上委員会</a:t>
            </a:r>
            <a:endParaRPr kumimoji="1" lang="ja-JP" altLang="en-US" sz="4800" b="1" dirty="0"/>
          </a:p>
        </p:txBody>
      </p:sp>
      <p:sp>
        <p:nvSpPr>
          <p:cNvPr id="3" name="字幕 2">
            <a:extLst>
              <a:ext uri="{FF2B5EF4-FFF2-40B4-BE49-F238E27FC236}">
                <a16:creationId xmlns:a16="http://schemas.microsoft.com/office/drawing/2014/main" id="{4FF367EC-DFFB-355C-F190-FBFCF44B1239}"/>
              </a:ext>
            </a:extLst>
          </p:cNvPr>
          <p:cNvSpPr>
            <a:spLocks noGrp="1"/>
          </p:cNvSpPr>
          <p:nvPr>
            <p:ph type="subTitle" idx="1"/>
          </p:nvPr>
        </p:nvSpPr>
        <p:spPr/>
        <p:txBody>
          <a:bodyPr/>
          <a:lstStyle/>
          <a:p>
            <a:r>
              <a:rPr kumimoji="1" lang="ja-JP" altLang="en-US" dirty="0"/>
              <a:t>テーマ</a:t>
            </a:r>
            <a:endParaRPr kumimoji="1" lang="en-US" altLang="ja-JP" dirty="0"/>
          </a:p>
          <a:p>
            <a:r>
              <a:rPr lang="ja-JP" altLang="en-US" sz="3200" dirty="0"/>
              <a:t>「クレーム対応」</a:t>
            </a:r>
            <a:endParaRPr kumimoji="1" lang="ja-JP" altLang="en-US" sz="3200" dirty="0"/>
          </a:p>
        </p:txBody>
      </p:sp>
    </p:spTree>
    <p:extLst>
      <p:ext uri="{BB962C8B-B14F-4D97-AF65-F5344CB8AC3E}">
        <p14:creationId xmlns:p14="http://schemas.microsoft.com/office/powerpoint/2010/main" val="2365228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12484-F625-9E95-AB5F-54046B09F934}"/>
              </a:ext>
            </a:extLst>
          </p:cNvPr>
          <p:cNvSpPr>
            <a:spLocks noGrp="1"/>
          </p:cNvSpPr>
          <p:nvPr>
            <p:ph type="title"/>
          </p:nvPr>
        </p:nvSpPr>
        <p:spPr/>
        <p:txBody>
          <a:bodyPr/>
          <a:lstStyle/>
          <a:p>
            <a:pPr algn="ctr"/>
            <a:r>
              <a:rPr lang="ja-JP" altLang="en-US" b="1" dirty="0"/>
              <a:t>４</a:t>
            </a:r>
            <a:r>
              <a:rPr kumimoji="1" lang="en-US" altLang="ja-JP" b="1" dirty="0"/>
              <a:t>.</a:t>
            </a:r>
            <a:r>
              <a:rPr kumimoji="1" lang="ja-JP" altLang="en-US" b="1" dirty="0"/>
              <a:t>解決策の提示</a:t>
            </a:r>
          </a:p>
        </p:txBody>
      </p:sp>
      <p:sp>
        <p:nvSpPr>
          <p:cNvPr id="3" name="コンテンツ プレースホルダー 2">
            <a:extLst>
              <a:ext uri="{FF2B5EF4-FFF2-40B4-BE49-F238E27FC236}">
                <a16:creationId xmlns:a16="http://schemas.microsoft.com/office/drawing/2014/main" id="{337F80E2-F563-A8FE-6273-7FF414830667}"/>
              </a:ext>
            </a:extLst>
          </p:cNvPr>
          <p:cNvSpPr>
            <a:spLocks noGrp="1"/>
          </p:cNvSpPr>
          <p:nvPr>
            <p:ph idx="1"/>
          </p:nvPr>
        </p:nvSpPr>
        <p:spPr/>
        <p:txBody>
          <a:bodyPr>
            <a:normAutofit/>
          </a:bodyPr>
          <a:lstStyle/>
          <a:p>
            <a:pPr marL="0" indent="0">
              <a:buNone/>
            </a:pPr>
            <a:r>
              <a:rPr kumimoji="1" lang="ja-JP" altLang="en-US" sz="3200" b="1" dirty="0"/>
              <a:t>いつまでに何をして、どうなるのかを明確にする。</a:t>
            </a:r>
            <a:endParaRPr kumimoji="1" lang="en-US" altLang="ja-JP" sz="3200" b="1" dirty="0"/>
          </a:p>
          <a:p>
            <a:pPr marL="0" indent="0">
              <a:buNone/>
            </a:pPr>
            <a:r>
              <a:rPr kumimoji="1" lang="ja-JP" altLang="en-US" sz="3200" dirty="0"/>
              <a:t>→より具体的だと信頼度が</a:t>
            </a:r>
            <a:r>
              <a:rPr lang="ja-JP" altLang="en-US" sz="3200" dirty="0"/>
              <a:t>増してくる。</a:t>
            </a:r>
            <a:endParaRPr lang="en-US" altLang="ja-JP" sz="3200" dirty="0"/>
          </a:p>
          <a:p>
            <a:pPr marL="0" indent="0">
              <a:buNone/>
            </a:pPr>
            <a:endParaRPr kumimoji="1" lang="en-US" altLang="ja-JP" sz="3200" dirty="0"/>
          </a:p>
          <a:p>
            <a:pPr marL="0" indent="0">
              <a:buNone/>
            </a:pPr>
            <a:r>
              <a:rPr kumimoji="1" lang="ja-JP" altLang="en-US" sz="3200" b="1" dirty="0"/>
              <a:t>供給者側の論理は控える。</a:t>
            </a:r>
            <a:endParaRPr kumimoji="1" lang="en-US" altLang="ja-JP" sz="3200" b="1" dirty="0"/>
          </a:p>
          <a:p>
            <a:pPr marL="0" indent="0">
              <a:buNone/>
            </a:pPr>
            <a:r>
              <a:rPr lang="ja-JP" altLang="en-US" sz="3200" dirty="0"/>
              <a:t>→提案する際はお客様の立場で考える</a:t>
            </a:r>
            <a:endParaRPr lang="en-US" altLang="ja-JP" sz="3200" dirty="0"/>
          </a:p>
          <a:p>
            <a:pPr marL="0" indent="0">
              <a:buNone/>
            </a:pPr>
            <a:endParaRPr kumimoji="1" lang="ja-JP" altLang="en-US" sz="3200" dirty="0"/>
          </a:p>
        </p:txBody>
      </p:sp>
      <p:pic>
        <p:nvPicPr>
          <p:cNvPr id="4098" name="Picture 2" descr="話し合う子供たちのイラスト">
            <a:extLst>
              <a:ext uri="{FF2B5EF4-FFF2-40B4-BE49-F238E27FC236}">
                <a16:creationId xmlns:a16="http://schemas.microsoft.com/office/drawing/2014/main" id="{02DF7AED-9CDA-3D4F-A4B6-E2C082AAA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272" y="2479963"/>
            <a:ext cx="3702445" cy="312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9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12484-F625-9E95-AB5F-54046B09F934}"/>
              </a:ext>
            </a:extLst>
          </p:cNvPr>
          <p:cNvSpPr>
            <a:spLocks noGrp="1"/>
          </p:cNvSpPr>
          <p:nvPr>
            <p:ph type="title"/>
          </p:nvPr>
        </p:nvSpPr>
        <p:spPr/>
        <p:txBody>
          <a:bodyPr/>
          <a:lstStyle/>
          <a:p>
            <a:pPr algn="ctr"/>
            <a:r>
              <a:rPr lang="ja-JP" altLang="en-US" b="1"/>
              <a:t>５</a:t>
            </a:r>
            <a:r>
              <a:rPr lang="en-US" altLang="ja-JP" b="1" dirty="0"/>
              <a:t>.</a:t>
            </a:r>
            <a:r>
              <a:rPr lang="ja-JP" altLang="en-US" b="1"/>
              <a:t>日頃からの体制作り</a:t>
            </a:r>
            <a:endParaRPr kumimoji="1" lang="ja-JP" altLang="en-US" b="1" dirty="0"/>
          </a:p>
        </p:txBody>
      </p:sp>
      <p:sp>
        <p:nvSpPr>
          <p:cNvPr id="3" name="コンテンツ プレースホルダー 2">
            <a:extLst>
              <a:ext uri="{FF2B5EF4-FFF2-40B4-BE49-F238E27FC236}">
                <a16:creationId xmlns:a16="http://schemas.microsoft.com/office/drawing/2014/main" id="{337F80E2-F563-A8FE-6273-7FF414830667}"/>
              </a:ext>
            </a:extLst>
          </p:cNvPr>
          <p:cNvSpPr>
            <a:spLocks noGrp="1"/>
          </p:cNvSpPr>
          <p:nvPr>
            <p:ph idx="1"/>
          </p:nvPr>
        </p:nvSpPr>
        <p:spPr/>
        <p:txBody>
          <a:bodyPr>
            <a:normAutofit/>
          </a:bodyPr>
          <a:lstStyle/>
          <a:p>
            <a:pPr marL="0" indent="0">
              <a:buNone/>
            </a:pPr>
            <a:endParaRPr kumimoji="1" lang="en-US" altLang="ja-JP" sz="3200" dirty="0"/>
          </a:p>
          <a:p>
            <a:pPr marL="0" indent="0">
              <a:buNone/>
            </a:pPr>
            <a:r>
              <a:rPr lang="ja-JP" altLang="en-US" sz="3200"/>
              <a:t>・クレームが起きたときに誰に伝えるのか</a:t>
            </a:r>
            <a:endParaRPr lang="en-US" altLang="ja-JP" sz="3200" dirty="0"/>
          </a:p>
          <a:p>
            <a:pPr marL="0" indent="0">
              <a:buNone/>
            </a:pPr>
            <a:endParaRPr lang="en-US" altLang="ja-JP" sz="3200" dirty="0"/>
          </a:p>
          <a:p>
            <a:pPr marL="0" indent="0">
              <a:buNone/>
            </a:pPr>
            <a:r>
              <a:rPr kumimoji="1" lang="ja-JP" altLang="en-US" sz="3200"/>
              <a:t>・すぐに誤りに行ける体制をとる。</a:t>
            </a:r>
            <a:endParaRPr kumimoji="1" lang="ja-JP" altLang="en-US" sz="3200" dirty="0"/>
          </a:p>
        </p:txBody>
      </p:sp>
      <p:pic>
        <p:nvPicPr>
          <p:cNvPr id="11266" name="Picture 2" descr="心配する人と吹き出しのイラスト（女性）">
            <a:extLst>
              <a:ext uri="{FF2B5EF4-FFF2-40B4-BE49-F238E27FC236}">
                <a16:creationId xmlns:a16="http://schemas.microsoft.com/office/drawing/2014/main" id="{F96841F8-D4F1-A147-94A1-0C48F2D6C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957" y="2244042"/>
            <a:ext cx="3562350" cy="384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83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12484-F625-9E95-AB5F-54046B09F934}"/>
              </a:ext>
            </a:extLst>
          </p:cNvPr>
          <p:cNvSpPr>
            <a:spLocks noGrp="1"/>
          </p:cNvSpPr>
          <p:nvPr>
            <p:ph type="title"/>
          </p:nvPr>
        </p:nvSpPr>
        <p:spPr/>
        <p:txBody>
          <a:bodyPr/>
          <a:lstStyle/>
          <a:p>
            <a:pPr algn="ctr"/>
            <a:r>
              <a:rPr lang="ja-JP" altLang="en-US" b="1"/>
              <a:t>６</a:t>
            </a:r>
            <a:r>
              <a:rPr lang="en-US" altLang="ja-JP" b="1" dirty="0"/>
              <a:t>.</a:t>
            </a:r>
            <a:r>
              <a:rPr lang="ja-JP" altLang="en-US" b="1"/>
              <a:t>想像力を高める</a:t>
            </a:r>
            <a:endParaRPr kumimoji="1" lang="ja-JP" altLang="en-US" b="1" dirty="0"/>
          </a:p>
        </p:txBody>
      </p:sp>
      <p:sp>
        <p:nvSpPr>
          <p:cNvPr id="3" name="コンテンツ プレースホルダー 2">
            <a:extLst>
              <a:ext uri="{FF2B5EF4-FFF2-40B4-BE49-F238E27FC236}">
                <a16:creationId xmlns:a16="http://schemas.microsoft.com/office/drawing/2014/main" id="{337F80E2-F563-A8FE-6273-7FF414830667}"/>
              </a:ext>
            </a:extLst>
          </p:cNvPr>
          <p:cNvSpPr>
            <a:spLocks noGrp="1"/>
          </p:cNvSpPr>
          <p:nvPr>
            <p:ph idx="1"/>
          </p:nvPr>
        </p:nvSpPr>
        <p:spPr/>
        <p:txBody>
          <a:bodyPr>
            <a:normAutofit/>
          </a:bodyPr>
          <a:lstStyle/>
          <a:p>
            <a:pPr marL="0" indent="0">
              <a:buNone/>
            </a:pPr>
            <a:endParaRPr kumimoji="1" lang="en-US" altLang="ja-JP" sz="3200" dirty="0"/>
          </a:p>
          <a:p>
            <a:pPr marL="0" indent="0">
              <a:buNone/>
            </a:pPr>
            <a:r>
              <a:rPr lang="ja-JP" altLang="en-US" sz="3200"/>
              <a:t>・クレームが起きそうなことを想定する。</a:t>
            </a:r>
            <a:endParaRPr lang="en-US" altLang="ja-JP" sz="3200" dirty="0"/>
          </a:p>
          <a:p>
            <a:pPr marL="0" indent="0">
              <a:buNone/>
            </a:pPr>
            <a:endParaRPr lang="en-US" altLang="ja-JP" sz="3200" dirty="0"/>
          </a:p>
          <a:p>
            <a:pPr marL="0" indent="0">
              <a:buNone/>
            </a:pPr>
            <a:r>
              <a:rPr kumimoji="1" lang="ja-JP" altLang="en-US" sz="3200"/>
              <a:t>・チームで相談する。</a:t>
            </a:r>
            <a:endParaRPr kumimoji="1" lang="ja-JP" altLang="en-US" sz="3200" dirty="0"/>
          </a:p>
        </p:txBody>
      </p:sp>
      <p:pic>
        <p:nvPicPr>
          <p:cNvPr id="11266" name="Picture 2" descr="心配する人と吹き出しのイラスト（女性）">
            <a:extLst>
              <a:ext uri="{FF2B5EF4-FFF2-40B4-BE49-F238E27FC236}">
                <a16:creationId xmlns:a16="http://schemas.microsoft.com/office/drawing/2014/main" id="{F96841F8-D4F1-A147-94A1-0C48F2D6C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957" y="2244042"/>
            <a:ext cx="3562350" cy="384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75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12484-F625-9E95-AB5F-54046B09F934}"/>
              </a:ext>
            </a:extLst>
          </p:cNvPr>
          <p:cNvSpPr>
            <a:spLocks noGrp="1"/>
          </p:cNvSpPr>
          <p:nvPr>
            <p:ph type="title"/>
          </p:nvPr>
        </p:nvSpPr>
        <p:spPr>
          <a:xfrm>
            <a:off x="1036320" y="406972"/>
            <a:ext cx="10058400" cy="1837070"/>
          </a:xfrm>
        </p:spPr>
        <p:txBody>
          <a:bodyPr>
            <a:normAutofit fontScale="90000"/>
          </a:bodyPr>
          <a:lstStyle/>
          <a:p>
            <a:pPr algn="ctr"/>
            <a:r>
              <a:rPr lang="ja-JP" altLang="en-US" b="1"/>
              <a:t>７</a:t>
            </a:r>
            <a:r>
              <a:rPr lang="en-US" altLang="ja-JP" b="1" dirty="0"/>
              <a:t>.</a:t>
            </a:r>
            <a:r>
              <a:rPr lang="ja-JP" altLang="en-US" b="1"/>
              <a:t>クレームはホウレンソウ</a:t>
            </a:r>
            <a:br>
              <a:rPr lang="en-US" altLang="ja-JP" b="1" dirty="0"/>
            </a:br>
            <a:r>
              <a:rPr lang="en-US" altLang="ja-JP" b="1" dirty="0"/>
              <a:t>(</a:t>
            </a:r>
            <a:r>
              <a:rPr lang="ja-JP" altLang="en-US" b="1"/>
              <a:t>報告・連絡・相談</a:t>
            </a:r>
            <a:r>
              <a:rPr lang="en-US" altLang="ja-JP" b="1" dirty="0"/>
              <a:t>)</a:t>
            </a:r>
            <a:r>
              <a:rPr lang="ja-JP" altLang="en-US" b="1"/>
              <a:t>で共有する</a:t>
            </a:r>
            <a:br>
              <a:rPr lang="en-US" altLang="ja-JP" b="1" dirty="0"/>
            </a:br>
            <a:endParaRPr kumimoji="1" lang="ja-JP" altLang="en-US" b="1" dirty="0"/>
          </a:p>
        </p:txBody>
      </p:sp>
      <p:sp>
        <p:nvSpPr>
          <p:cNvPr id="3" name="コンテンツ プレースホルダー 2">
            <a:extLst>
              <a:ext uri="{FF2B5EF4-FFF2-40B4-BE49-F238E27FC236}">
                <a16:creationId xmlns:a16="http://schemas.microsoft.com/office/drawing/2014/main" id="{337F80E2-F563-A8FE-6273-7FF414830667}"/>
              </a:ext>
            </a:extLst>
          </p:cNvPr>
          <p:cNvSpPr>
            <a:spLocks noGrp="1"/>
          </p:cNvSpPr>
          <p:nvPr>
            <p:ph idx="1"/>
          </p:nvPr>
        </p:nvSpPr>
        <p:spPr/>
        <p:txBody>
          <a:bodyPr>
            <a:normAutofit/>
          </a:bodyPr>
          <a:lstStyle/>
          <a:p>
            <a:pPr marL="0" indent="0">
              <a:buNone/>
            </a:pPr>
            <a:endParaRPr kumimoji="1" lang="en-US" altLang="ja-JP" sz="3200" dirty="0"/>
          </a:p>
          <a:p>
            <a:pPr marL="0" indent="0">
              <a:buNone/>
            </a:pPr>
            <a:endParaRPr lang="en-US" altLang="ja-JP" sz="3200" dirty="0"/>
          </a:p>
        </p:txBody>
      </p:sp>
      <p:pic>
        <p:nvPicPr>
          <p:cNvPr id="13320" name="Picture 8" descr="連絡（ほうれんそう）のイラスト文字">
            <a:extLst>
              <a:ext uri="{FF2B5EF4-FFF2-40B4-BE49-F238E27FC236}">
                <a16:creationId xmlns:a16="http://schemas.microsoft.com/office/drawing/2014/main" id="{A44FD27A-E2AC-1F45-9E1B-3A2C979DC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632" y="2776888"/>
            <a:ext cx="3125695" cy="1837071"/>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報告（ほうれんそう）のイラスト文字">
            <a:extLst>
              <a:ext uri="{FF2B5EF4-FFF2-40B4-BE49-F238E27FC236}">
                <a16:creationId xmlns:a16="http://schemas.microsoft.com/office/drawing/2014/main" id="{1E7AAF76-BACC-A44B-8DFC-C37990561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 y="2638583"/>
            <a:ext cx="3125696" cy="211368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相談（ほうれんそう）のイラスト文字">
            <a:extLst>
              <a:ext uri="{FF2B5EF4-FFF2-40B4-BE49-F238E27FC236}">
                <a16:creationId xmlns:a16="http://schemas.microsoft.com/office/drawing/2014/main" id="{E0A35811-E497-7C47-A61F-7336F4C22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315" y="2741258"/>
            <a:ext cx="3125694" cy="196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8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32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332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33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12484-F625-9E95-AB5F-54046B09F934}"/>
              </a:ext>
            </a:extLst>
          </p:cNvPr>
          <p:cNvSpPr>
            <a:spLocks noGrp="1"/>
          </p:cNvSpPr>
          <p:nvPr>
            <p:ph type="title"/>
          </p:nvPr>
        </p:nvSpPr>
        <p:spPr/>
        <p:txBody>
          <a:bodyPr/>
          <a:lstStyle/>
          <a:p>
            <a:pPr algn="ctr"/>
            <a:r>
              <a:rPr kumimoji="1" lang="ja-JP" altLang="en-US" b="1"/>
              <a:t>クレーム対応の</a:t>
            </a:r>
            <a:r>
              <a:rPr kumimoji="1" lang="en-US" altLang="ja-JP" b="1" dirty="0"/>
              <a:t>NG</a:t>
            </a:r>
            <a:r>
              <a:rPr kumimoji="1" lang="ja-JP" altLang="en-US" b="1"/>
              <a:t>行動３選</a:t>
            </a:r>
            <a:endParaRPr kumimoji="1" lang="ja-JP" altLang="en-US" b="1" dirty="0"/>
          </a:p>
        </p:txBody>
      </p:sp>
      <p:sp>
        <p:nvSpPr>
          <p:cNvPr id="3" name="コンテンツ プレースホルダー 2">
            <a:extLst>
              <a:ext uri="{FF2B5EF4-FFF2-40B4-BE49-F238E27FC236}">
                <a16:creationId xmlns:a16="http://schemas.microsoft.com/office/drawing/2014/main" id="{337F80E2-F563-A8FE-6273-7FF414830667}"/>
              </a:ext>
            </a:extLst>
          </p:cNvPr>
          <p:cNvSpPr>
            <a:spLocks noGrp="1"/>
          </p:cNvSpPr>
          <p:nvPr>
            <p:ph idx="1"/>
          </p:nvPr>
        </p:nvSpPr>
        <p:spPr/>
        <p:txBody>
          <a:bodyPr>
            <a:normAutofit/>
          </a:bodyPr>
          <a:lstStyle/>
          <a:p>
            <a:pPr marL="0" indent="0">
              <a:buNone/>
            </a:pPr>
            <a:r>
              <a:rPr kumimoji="1" lang="en-US" altLang="ja-JP" sz="3200" dirty="0"/>
              <a:t>1</a:t>
            </a:r>
            <a:r>
              <a:rPr kumimoji="1" lang="ja-JP" altLang="en-US" sz="3200"/>
              <a:t>、お客様を否定する</a:t>
            </a:r>
            <a:endParaRPr kumimoji="1" lang="en-US" altLang="ja-JP" sz="3200" dirty="0"/>
          </a:p>
          <a:p>
            <a:pPr marL="0" indent="0">
              <a:buNone/>
            </a:pPr>
            <a:endParaRPr lang="en-US" altLang="ja-JP" sz="3200" dirty="0"/>
          </a:p>
          <a:p>
            <a:pPr marL="0" indent="0">
              <a:buNone/>
            </a:pPr>
            <a:r>
              <a:rPr kumimoji="1" lang="ja-JP" altLang="en-US" sz="3200"/>
              <a:t>２</a:t>
            </a:r>
            <a:r>
              <a:rPr lang="ja-JP" altLang="en-US" sz="3200"/>
              <a:t>、お客様の話を途中でさえぎる</a:t>
            </a:r>
            <a:endParaRPr lang="en-US" altLang="ja-JP" sz="3200" dirty="0"/>
          </a:p>
          <a:p>
            <a:pPr marL="0" indent="0">
              <a:buNone/>
            </a:pPr>
            <a:endParaRPr kumimoji="1" lang="en-US" altLang="ja-JP" sz="3200" dirty="0"/>
          </a:p>
          <a:p>
            <a:pPr marL="0" indent="0">
              <a:buNone/>
            </a:pPr>
            <a:r>
              <a:rPr lang="ja-JP" altLang="en-US" sz="3200"/>
              <a:t>３、お客様を待たせる</a:t>
            </a:r>
            <a:endParaRPr kumimoji="1" lang="ja-JP" altLang="en-US" sz="3200" dirty="0"/>
          </a:p>
        </p:txBody>
      </p:sp>
      <p:pic>
        <p:nvPicPr>
          <p:cNvPr id="3074" name="Picture 2" descr="バツマークを出している女性のイラスト">
            <a:extLst>
              <a:ext uri="{FF2B5EF4-FFF2-40B4-BE49-F238E27FC236}">
                <a16:creationId xmlns:a16="http://schemas.microsoft.com/office/drawing/2014/main" id="{081BA36C-C60A-5D40-AF12-A4103F7BD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325" y="1623267"/>
            <a:ext cx="3820391" cy="446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4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12484-F625-9E95-AB5F-54046B09F934}"/>
              </a:ext>
            </a:extLst>
          </p:cNvPr>
          <p:cNvSpPr>
            <a:spLocks noGrp="1"/>
          </p:cNvSpPr>
          <p:nvPr>
            <p:ph type="title"/>
          </p:nvPr>
        </p:nvSpPr>
        <p:spPr/>
        <p:txBody>
          <a:bodyPr/>
          <a:lstStyle/>
          <a:p>
            <a:pPr algn="ctr"/>
            <a:r>
              <a:rPr kumimoji="1" lang="ja-JP" altLang="en-US" b="1"/>
              <a:t>悪質クレーマーの対処法</a:t>
            </a:r>
            <a:endParaRPr kumimoji="1" lang="ja-JP" altLang="en-US" b="1" dirty="0"/>
          </a:p>
        </p:txBody>
      </p:sp>
      <p:sp>
        <p:nvSpPr>
          <p:cNvPr id="3" name="コンテンツ プレースホルダー 2">
            <a:extLst>
              <a:ext uri="{FF2B5EF4-FFF2-40B4-BE49-F238E27FC236}">
                <a16:creationId xmlns:a16="http://schemas.microsoft.com/office/drawing/2014/main" id="{337F80E2-F563-A8FE-6273-7FF414830667}"/>
              </a:ext>
            </a:extLst>
          </p:cNvPr>
          <p:cNvSpPr>
            <a:spLocks noGrp="1"/>
          </p:cNvSpPr>
          <p:nvPr>
            <p:ph idx="1"/>
          </p:nvPr>
        </p:nvSpPr>
        <p:spPr/>
        <p:txBody>
          <a:bodyPr>
            <a:normAutofit/>
          </a:bodyPr>
          <a:lstStyle/>
          <a:p>
            <a:pPr marL="0" indent="0">
              <a:buNone/>
            </a:pPr>
            <a:r>
              <a:rPr kumimoji="1" lang="en-US" altLang="ja-JP" sz="3200" dirty="0"/>
              <a:t>1</a:t>
            </a:r>
            <a:r>
              <a:rPr kumimoji="1" lang="ja-JP" altLang="en-US" sz="3200"/>
              <a:t>、</a:t>
            </a:r>
            <a:r>
              <a:rPr lang="ja-JP" altLang="en-US" sz="3200"/>
              <a:t>クレーム内容は記録する</a:t>
            </a:r>
            <a:endParaRPr kumimoji="1" lang="en-US" altLang="ja-JP" sz="3200" dirty="0"/>
          </a:p>
          <a:p>
            <a:pPr marL="0" indent="0">
              <a:buNone/>
            </a:pPr>
            <a:endParaRPr lang="en-US" altLang="ja-JP" sz="3200" dirty="0"/>
          </a:p>
          <a:p>
            <a:pPr marL="0" indent="0">
              <a:buNone/>
            </a:pPr>
            <a:r>
              <a:rPr kumimoji="1" lang="ja-JP" altLang="en-US" sz="3200"/>
              <a:t>２</a:t>
            </a:r>
            <a:r>
              <a:rPr lang="ja-JP" altLang="en-US" sz="3200"/>
              <a:t>、自分達だけで解決しようとせず</a:t>
            </a:r>
            <a:endParaRPr lang="en-US" altLang="ja-JP" sz="3200" dirty="0"/>
          </a:p>
          <a:p>
            <a:pPr marL="0" indent="0">
              <a:buNone/>
            </a:pPr>
            <a:r>
              <a:rPr lang="ja-JP" altLang="en-US" sz="3200"/>
              <a:t>　　弁護士などを通し法的な対応をとる</a:t>
            </a:r>
            <a:endParaRPr lang="en-US" altLang="ja-JP" sz="3200" dirty="0"/>
          </a:p>
          <a:p>
            <a:pPr marL="0" indent="0">
              <a:buNone/>
            </a:pPr>
            <a:endParaRPr kumimoji="1" lang="en-US" altLang="ja-JP" sz="3200" dirty="0"/>
          </a:p>
        </p:txBody>
      </p:sp>
      <p:pic>
        <p:nvPicPr>
          <p:cNvPr id="2050" name="Picture 2" descr="悪人のイラスト「黒いシルエット」">
            <a:extLst>
              <a:ext uri="{FF2B5EF4-FFF2-40B4-BE49-F238E27FC236}">
                <a16:creationId xmlns:a16="http://schemas.microsoft.com/office/drawing/2014/main" id="{21B6C608-B1CA-0447-BFDD-BF1EE95DF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359" y="2139681"/>
            <a:ext cx="3389681"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4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12484-F625-9E95-AB5F-54046B09F934}"/>
              </a:ext>
            </a:extLst>
          </p:cNvPr>
          <p:cNvSpPr>
            <a:spLocks noGrp="1"/>
          </p:cNvSpPr>
          <p:nvPr>
            <p:ph type="title"/>
          </p:nvPr>
        </p:nvSpPr>
        <p:spPr/>
        <p:txBody>
          <a:bodyPr/>
          <a:lstStyle/>
          <a:p>
            <a:pPr algn="ctr"/>
            <a:r>
              <a:rPr kumimoji="1" lang="en-US" altLang="ja-JP" b="1" dirty="0"/>
              <a:t>NG</a:t>
            </a:r>
            <a:r>
              <a:rPr kumimoji="1" lang="ja-JP" altLang="en-US" b="1"/>
              <a:t>ワード</a:t>
            </a:r>
            <a:endParaRPr kumimoji="1" lang="ja-JP" altLang="en-US" b="1" dirty="0"/>
          </a:p>
        </p:txBody>
      </p:sp>
      <p:sp>
        <p:nvSpPr>
          <p:cNvPr id="3" name="コンテンツ プレースホルダー 2">
            <a:extLst>
              <a:ext uri="{FF2B5EF4-FFF2-40B4-BE49-F238E27FC236}">
                <a16:creationId xmlns:a16="http://schemas.microsoft.com/office/drawing/2014/main" id="{337F80E2-F563-A8FE-6273-7FF414830667}"/>
              </a:ext>
            </a:extLst>
          </p:cNvPr>
          <p:cNvSpPr>
            <a:spLocks noGrp="1"/>
          </p:cNvSpPr>
          <p:nvPr>
            <p:ph idx="1"/>
          </p:nvPr>
        </p:nvSpPr>
        <p:spPr>
          <a:xfrm>
            <a:off x="1097280" y="1845733"/>
            <a:ext cx="10058400" cy="4568921"/>
          </a:xfrm>
        </p:spPr>
        <p:txBody>
          <a:bodyPr>
            <a:noAutofit/>
          </a:bodyPr>
          <a:lstStyle/>
          <a:p>
            <a:pPr fontAlgn="base">
              <a:lnSpc>
                <a:spcPct val="100000"/>
              </a:lnSpc>
              <a:spcBef>
                <a:spcPts val="0"/>
              </a:spcBef>
              <a:spcAft>
                <a:spcPts val="0"/>
              </a:spcAft>
            </a:pPr>
            <a:r>
              <a:rPr lang="en" altLang="ja-JP" sz="3200" b="1" dirty="0"/>
              <a:t>1</a:t>
            </a:r>
            <a:r>
              <a:rPr lang="ja-JP" altLang="en-US" sz="3200" b="1"/>
              <a:t>　「私、担当じゃないんで」</a:t>
            </a:r>
            <a:endParaRPr lang="en-US" altLang="ja-JP" sz="3200" b="1" dirty="0"/>
          </a:p>
          <a:p>
            <a:pPr fontAlgn="base">
              <a:lnSpc>
                <a:spcPct val="100000"/>
              </a:lnSpc>
              <a:spcBef>
                <a:spcPts val="0"/>
              </a:spcBef>
              <a:spcAft>
                <a:spcPts val="0"/>
              </a:spcAft>
            </a:pPr>
            <a:br>
              <a:rPr lang="ja-JP" altLang="en-US" sz="3200"/>
            </a:br>
            <a:r>
              <a:rPr lang="ja-JP" altLang="en-US" sz="3200" b="1"/>
              <a:t>２　「そこに書いてありますよね」</a:t>
            </a:r>
            <a:endParaRPr lang="en-US" altLang="ja-JP" sz="3200" b="1" dirty="0"/>
          </a:p>
          <a:p>
            <a:pPr fontAlgn="base">
              <a:lnSpc>
                <a:spcPct val="100000"/>
              </a:lnSpc>
              <a:spcBef>
                <a:spcPts val="0"/>
              </a:spcBef>
              <a:spcAft>
                <a:spcPts val="0"/>
              </a:spcAft>
            </a:pPr>
            <a:br>
              <a:rPr lang="ja-JP" altLang="en-US" sz="3200"/>
            </a:br>
            <a:r>
              <a:rPr lang="ja-JP" altLang="en-US" sz="3200" b="1"/>
              <a:t>３　「そういう決まりなんです」</a:t>
            </a:r>
            <a:endParaRPr lang="en-US" altLang="ja-JP" sz="3200" b="1" dirty="0"/>
          </a:p>
          <a:p>
            <a:pPr fontAlgn="base">
              <a:lnSpc>
                <a:spcPct val="100000"/>
              </a:lnSpc>
              <a:spcBef>
                <a:spcPts val="0"/>
              </a:spcBef>
              <a:spcAft>
                <a:spcPts val="0"/>
              </a:spcAft>
            </a:pPr>
            <a:br>
              <a:rPr lang="ja-JP" altLang="en-US" sz="3200"/>
            </a:br>
            <a:r>
              <a:rPr lang="ja-JP" altLang="en-US" sz="3200" b="1"/>
              <a:t>４　「普通そうですけど」</a:t>
            </a:r>
            <a:endParaRPr lang="en-US" altLang="ja-JP" sz="3200" b="1" dirty="0"/>
          </a:p>
          <a:p>
            <a:pPr fontAlgn="base">
              <a:lnSpc>
                <a:spcPct val="100000"/>
              </a:lnSpc>
              <a:spcBef>
                <a:spcPts val="0"/>
              </a:spcBef>
              <a:spcAft>
                <a:spcPts val="0"/>
              </a:spcAft>
            </a:pPr>
            <a:br>
              <a:rPr lang="ja-JP" altLang="en-US" sz="3200"/>
            </a:br>
            <a:r>
              <a:rPr lang="ja-JP" altLang="en-US" sz="3200"/>
              <a:t>５　</a:t>
            </a:r>
            <a:r>
              <a:rPr lang="ja-JP" altLang="en-US" sz="3200" b="1"/>
              <a:t>「じゃあ、どうすればいいんですか？」</a:t>
            </a:r>
            <a:br>
              <a:rPr lang="ja-JP" altLang="en-US" sz="3200"/>
            </a:br>
            <a:endParaRPr kumimoji="1" lang="en-US" altLang="ja-JP" sz="3200" dirty="0"/>
          </a:p>
        </p:txBody>
      </p:sp>
    </p:spTree>
    <p:extLst>
      <p:ext uri="{BB962C8B-B14F-4D97-AF65-F5344CB8AC3E}">
        <p14:creationId xmlns:p14="http://schemas.microsoft.com/office/powerpoint/2010/main" val="37175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12484-F625-9E95-AB5F-54046B09F934}"/>
              </a:ext>
            </a:extLst>
          </p:cNvPr>
          <p:cNvSpPr>
            <a:spLocks noGrp="1"/>
          </p:cNvSpPr>
          <p:nvPr>
            <p:ph type="title"/>
          </p:nvPr>
        </p:nvSpPr>
        <p:spPr>
          <a:xfrm>
            <a:off x="832658" y="263527"/>
            <a:ext cx="10526684" cy="1450757"/>
          </a:xfrm>
        </p:spPr>
        <p:txBody>
          <a:bodyPr/>
          <a:lstStyle/>
          <a:p>
            <a:pPr algn="ctr"/>
            <a:r>
              <a:rPr kumimoji="1" lang="ja-JP" altLang="en-US" b="1"/>
              <a:t>チームに分かれてディスカッションタイム</a:t>
            </a:r>
            <a:endParaRPr kumimoji="1" lang="ja-JP" altLang="en-US" b="1" dirty="0"/>
          </a:p>
        </p:txBody>
      </p:sp>
      <p:sp>
        <p:nvSpPr>
          <p:cNvPr id="3" name="コンテンツ プレースホルダー 2">
            <a:extLst>
              <a:ext uri="{FF2B5EF4-FFF2-40B4-BE49-F238E27FC236}">
                <a16:creationId xmlns:a16="http://schemas.microsoft.com/office/drawing/2014/main" id="{337F80E2-F563-A8FE-6273-7FF414830667}"/>
              </a:ext>
            </a:extLst>
          </p:cNvPr>
          <p:cNvSpPr>
            <a:spLocks noGrp="1"/>
          </p:cNvSpPr>
          <p:nvPr>
            <p:ph idx="1"/>
          </p:nvPr>
        </p:nvSpPr>
        <p:spPr/>
        <p:txBody>
          <a:bodyPr>
            <a:normAutofit/>
          </a:bodyPr>
          <a:lstStyle/>
          <a:p>
            <a:pPr marL="0" indent="0">
              <a:buNone/>
            </a:pPr>
            <a:r>
              <a:rPr lang="ja-JP" altLang="en-US" sz="3200"/>
              <a:t>過去に自分達のお店ではこんなクレームが</a:t>
            </a:r>
            <a:endParaRPr lang="en-US" altLang="ja-JP" sz="3200" dirty="0"/>
          </a:p>
          <a:p>
            <a:pPr marL="0" indent="0">
              <a:buNone/>
            </a:pPr>
            <a:r>
              <a:rPr kumimoji="1" lang="ja-JP" altLang="en-US" sz="3200"/>
              <a:t>あったなど皆さんで話し合ってみましょう。</a:t>
            </a:r>
            <a:endParaRPr kumimoji="1" lang="en-US" altLang="ja-JP" sz="3200" dirty="0"/>
          </a:p>
        </p:txBody>
      </p:sp>
      <p:pic>
        <p:nvPicPr>
          <p:cNvPr id="15362" name="Picture 2" descr="自助グループのイラスト（笑顔）">
            <a:extLst>
              <a:ext uri="{FF2B5EF4-FFF2-40B4-BE49-F238E27FC236}">
                <a16:creationId xmlns:a16="http://schemas.microsoft.com/office/drawing/2014/main" id="{76BF5379-D822-734C-BC02-55A4E4F6C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3127" y="2445327"/>
            <a:ext cx="3826164" cy="382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56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12484-F625-9E95-AB5F-54046B09F934}"/>
              </a:ext>
            </a:extLst>
          </p:cNvPr>
          <p:cNvSpPr>
            <a:spLocks noGrp="1"/>
          </p:cNvSpPr>
          <p:nvPr>
            <p:ph type="title"/>
          </p:nvPr>
        </p:nvSpPr>
        <p:spPr>
          <a:xfrm>
            <a:off x="832658" y="263527"/>
            <a:ext cx="10526684" cy="1450757"/>
          </a:xfrm>
        </p:spPr>
        <p:txBody>
          <a:bodyPr/>
          <a:lstStyle/>
          <a:p>
            <a:pPr algn="ctr"/>
            <a:r>
              <a:rPr kumimoji="1" lang="ja-JP" altLang="en-US" b="1"/>
              <a:t>今回の接客向上委員会アンケート</a:t>
            </a:r>
            <a:endParaRPr kumimoji="1" lang="ja-JP" altLang="en-US" b="1" dirty="0"/>
          </a:p>
        </p:txBody>
      </p:sp>
      <p:sp>
        <p:nvSpPr>
          <p:cNvPr id="3" name="コンテンツ プレースホルダー 2">
            <a:extLst>
              <a:ext uri="{FF2B5EF4-FFF2-40B4-BE49-F238E27FC236}">
                <a16:creationId xmlns:a16="http://schemas.microsoft.com/office/drawing/2014/main" id="{337F80E2-F563-A8FE-6273-7FF414830667}"/>
              </a:ext>
            </a:extLst>
          </p:cNvPr>
          <p:cNvSpPr>
            <a:spLocks noGrp="1"/>
          </p:cNvSpPr>
          <p:nvPr>
            <p:ph idx="1"/>
          </p:nvPr>
        </p:nvSpPr>
        <p:spPr/>
        <p:txBody>
          <a:bodyPr>
            <a:normAutofit/>
          </a:bodyPr>
          <a:lstStyle/>
          <a:p>
            <a:pPr marL="0" indent="0">
              <a:buNone/>
            </a:pPr>
            <a:r>
              <a:rPr lang="en-US" altLang="ja-JP" sz="3200" dirty="0"/>
              <a:t>https://</a:t>
            </a:r>
            <a:r>
              <a:rPr lang="en-US" altLang="ja-JP" sz="3200" dirty="0" err="1"/>
              <a:t>docs.google.com</a:t>
            </a:r>
            <a:r>
              <a:rPr lang="en-US" altLang="ja-JP" sz="3200" dirty="0"/>
              <a:t>/forms/d/1cimLe2J6W15mSOVDOip-i0Jc-aHwrbe7VQqrv33FyTE/edit</a:t>
            </a:r>
            <a:endParaRPr kumimoji="1" lang="en-US" altLang="ja-JP" sz="3200" dirty="0"/>
          </a:p>
        </p:txBody>
      </p:sp>
      <p:pic>
        <p:nvPicPr>
          <p:cNvPr id="17410" name="Picture 2" descr="アンケートに答える人のイラスト（女性）">
            <a:extLst>
              <a:ext uri="{FF2B5EF4-FFF2-40B4-BE49-F238E27FC236}">
                <a16:creationId xmlns:a16="http://schemas.microsoft.com/office/drawing/2014/main" id="{A8E05D68-6321-994A-9A31-01D53B6CE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620" y="2521667"/>
            <a:ext cx="1938944" cy="293779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QR コード&#10;&#10;自動的に生成された説明">
            <a:extLst>
              <a:ext uri="{FF2B5EF4-FFF2-40B4-BE49-F238E27FC236}">
                <a16:creationId xmlns:a16="http://schemas.microsoft.com/office/drawing/2014/main" id="{9ED7B77E-0063-1A41-801C-B5B836DDE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817668"/>
            <a:ext cx="2857500" cy="2857500"/>
          </a:xfrm>
          <a:prstGeom prst="rect">
            <a:avLst/>
          </a:prstGeom>
        </p:spPr>
      </p:pic>
    </p:spTree>
    <p:extLst>
      <p:ext uri="{BB962C8B-B14F-4D97-AF65-F5344CB8AC3E}">
        <p14:creationId xmlns:p14="http://schemas.microsoft.com/office/powerpoint/2010/main" val="176827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FBBEA-7884-614F-CBA0-B20B255AC314}"/>
              </a:ext>
            </a:extLst>
          </p:cNvPr>
          <p:cNvSpPr>
            <a:spLocks noGrp="1"/>
          </p:cNvSpPr>
          <p:nvPr>
            <p:ph type="title"/>
          </p:nvPr>
        </p:nvSpPr>
        <p:spPr/>
        <p:txBody>
          <a:bodyPr/>
          <a:lstStyle/>
          <a:p>
            <a:r>
              <a:rPr kumimoji="1" lang="ja-JP" altLang="en-US" b="1" dirty="0"/>
              <a:t>前回の接客向上委員会</a:t>
            </a:r>
          </a:p>
        </p:txBody>
      </p:sp>
      <p:sp>
        <p:nvSpPr>
          <p:cNvPr id="3" name="コンテンツ プレースホルダー 2">
            <a:extLst>
              <a:ext uri="{FF2B5EF4-FFF2-40B4-BE49-F238E27FC236}">
                <a16:creationId xmlns:a16="http://schemas.microsoft.com/office/drawing/2014/main" id="{7B10AFE1-8E1F-7383-BAD8-0A689BF9EE4B}"/>
              </a:ext>
            </a:extLst>
          </p:cNvPr>
          <p:cNvSpPr>
            <a:spLocks noGrp="1"/>
          </p:cNvSpPr>
          <p:nvPr>
            <p:ph idx="1"/>
          </p:nvPr>
        </p:nvSpPr>
        <p:spPr/>
        <p:txBody>
          <a:bodyPr>
            <a:normAutofit/>
          </a:bodyPr>
          <a:lstStyle/>
          <a:p>
            <a:pPr marL="0" indent="0">
              <a:buNone/>
            </a:pPr>
            <a:r>
              <a:rPr kumimoji="1" lang="ja-JP" altLang="en-US" sz="3200" dirty="0"/>
              <a:t>前回は「新人教育」をテーマにディスカッションしました！</a:t>
            </a:r>
            <a:endParaRPr kumimoji="1" lang="en-US" altLang="ja-JP" sz="3200" dirty="0"/>
          </a:p>
          <a:p>
            <a:pPr marL="0" indent="0">
              <a:buNone/>
            </a:pPr>
            <a:endParaRPr kumimoji="1" lang="en-US" altLang="ja-JP" sz="3200" dirty="0"/>
          </a:p>
          <a:p>
            <a:pPr marL="0" indent="0">
              <a:buNone/>
            </a:pPr>
            <a:r>
              <a:rPr lang="ja-JP" altLang="en-US" sz="3200" dirty="0"/>
              <a:t>皆さん、いかがでしたでしょうか？</a:t>
            </a:r>
            <a:endParaRPr kumimoji="1" lang="ja-JP" altLang="en-US" sz="3200" dirty="0"/>
          </a:p>
        </p:txBody>
      </p:sp>
      <p:pic>
        <p:nvPicPr>
          <p:cNvPr id="5" name="図 4">
            <a:extLst>
              <a:ext uri="{FF2B5EF4-FFF2-40B4-BE49-F238E27FC236}">
                <a16:creationId xmlns:a16="http://schemas.microsoft.com/office/drawing/2014/main" id="{34CF049A-3CA9-AF3C-3C41-A23D50012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433" y="3266222"/>
            <a:ext cx="4286250" cy="3305175"/>
          </a:xfrm>
          <a:prstGeom prst="rect">
            <a:avLst/>
          </a:prstGeom>
        </p:spPr>
      </p:pic>
    </p:spTree>
    <p:extLst>
      <p:ext uri="{BB962C8B-B14F-4D97-AF65-F5344CB8AC3E}">
        <p14:creationId xmlns:p14="http://schemas.microsoft.com/office/powerpoint/2010/main" val="149606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101A76-B58B-7611-CA00-C530E19D4BAF}"/>
              </a:ext>
            </a:extLst>
          </p:cNvPr>
          <p:cNvSpPr>
            <a:spLocks noGrp="1"/>
          </p:cNvSpPr>
          <p:nvPr>
            <p:ph type="title"/>
          </p:nvPr>
        </p:nvSpPr>
        <p:spPr/>
        <p:txBody>
          <a:bodyPr/>
          <a:lstStyle/>
          <a:p>
            <a:r>
              <a:rPr kumimoji="1" lang="ja-JP" altLang="en-US" b="1" dirty="0"/>
              <a:t>今回のテーマ：クレーム対応の</a:t>
            </a:r>
            <a:r>
              <a:rPr lang="ja-JP" altLang="en-US" b="1" dirty="0"/>
              <a:t>重要性</a:t>
            </a:r>
            <a:endParaRPr kumimoji="1" lang="ja-JP" altLang="en-US" b="1" dirty="0"/>
          </a:p>
        </p:txBody>
      </p:sp>
      <p:sp>
        <p:nvSpPr>
          <p:cNvPr id="3" name="コンテンツ プレースホルダー 2">
            <a:extLst>
              <a:ext uri="{FF2B5EF4-FFF2-40B4-BE49-F238E27FC236}">
                <a16:creationId xmlns:a16="http://schemas.microsoft.com/office/drawing/2014/main" id="{EDCE4398-D00F-BA8C-EEB3-BDDB1EDC48A9}"/>
              </a:ext>
            </a:extLst>
          </p:cNvPr>
          <p:cNvSpPr>
            <a:spLocks noGrp="1"/>
          </p:cNvSpPr>
          <p:nvPr>
            <p:ph idx="1"/>
          </p:nvPr>
        </p:nvSpPr>
        <p:spPr/>
        <p:txBody>
          <a:bodyPr>
            <a:normAutofit lnSpcReduction="10000"/>
          </a:bodyPr>
          <a:lstStyle/>
          <a:p>
            <a:pPr marL="0" indent="0">
              <a:buNone/>
            </a:pPr>
            <a:r>
              <a:rPr kumimoji="1" lang="ja-JP" altLang="en-US" sz="4000" dirty="0"/>
              <a:t>クレーム対応は接客のお仕事をしている上で発生しやすい事柄</a:t>
            </a:r>
            <a:endParaRPr kumimoji="1" lang="en-US" altLang="ja-JP" sz="4000" dirty="0"/>
          </a:p>
          <a:p>
            <a:pPr marL="0" indent="0">
              <a:buNone/>
            </a:pPr>
            <a:endParaRPr lang="en-US" altLang="ja-JP" sz="4000" dirty="0"/>
          </a:p>
          <a:p>
            <a:pPr marL="0" indent="0">
              <a:buNone/>
            </a:pPr>
            <a:endParaRPr kumimoji="1" lang="en-US" altLang="ja-JP" sz="4000" dirty="0"/>
          </a:p>
          <a:p>
            <a:pPr marL="0" indent="0">
              <a:buNone/>
            </a:pPr>
            <a:r>
              <a:rPr lang="ja-JP" altLang="en-US" sz="4000" dirty="0">
                <a:solidFill>
                  <a:schemeClr val="tx1"/>
                </a:solidFill>
              </a:rPr>
              <a:t>クレームの対応を間違えてしまうとお客</a:t>
            </a:r>
            <a:r>
              <a:rPr lang="ja-JP" altLang="en-US" sz="4000">
                <a:solidFill>
                  <a:schemeClr val="tx1"/>
                </a:solidFill>
              </a:rPr>
              <a:t>様が</a:t>
            </a:r>
            <a:endParaRPr lang="en-US" altLang="ja-JP" sz="4000" dirty="0">
              <a:solidFill>
                <a:schemeClr val="tx1"/>
              </a:solidFill>
            </a:endParaRPr>
          </a:p>
          <a:p>
            <a:pPr marL="0" indent="0">
              <a:buNone/>
            </a:pPr>
            <a:r>
              <a:rPr lang="en-US" altLang="ja-JP" sz="4000" dirty="0">
                <a:solidFill>
                  <a:srgbClr val="FF0000"/>
                </a:solidFill>
              </a:rPr>
              <a:t>                         </a:t>
            </a:r>
            <a:r>
              <a:rPr lang="ja-JP" altLang="en-US" sz="4000">
                <a:solidFill>
                  <a:schemeClr val="tx1"/>
                </a:solidFill>
              </a:rPr>
              <a:t>に</a:t>
            </a:r>
            <a:r>
              <a:rPr lang="ja-JP" altLang="en-US" sz="4000" dirty="0">
                <a:solidFill>
                  <a:schemeClr val="tx1"/>
                </a:solidFill>
              </a:rPr>
              <a:t>なりえます。</a:t>
            </a:r>
            <a:endParaRPr kumimoji="1" lang="en-US" altLang="ja-JP" sz="4000" dirty="0">
              <a:solidFill>
                <a:schemeClr val="tx1"/>
              </a:solidFill>
            </a:endParaRPr>
          </a:p>
          <a:p>
            <a:pPr marL="0" indent="0" algn="ctr">
              <a:buNone/>
            </a:pPr>
            <a:endParaRPr kumimoji="1" lang="ja-JP" altLang="en-US" dirty="0"/>
          </a:p>
        </p:txBody>
      </p:sp>
      <p:sp>
        <p:nvSpPr>
          <p:cNvPr id="4" name="矢印: 下 3">
            <a:extLst>
              <a:ext uri="{FF2B5EF4-FFF2-40B4-BE49-F238E27FC236}">
                <a16:creationId xmlns:a16="http://schemas.microsoft.com/office/drawing/2014/main" id="{8ABD1ACA-EBE4-CD57-A50C-0EF0F80449B3}"/>
              </a:ext>
            </a:extLst>
          </p:cNvPr>
          <p:cNvSpPr/>
          <p:nvPr/>
        </p:nvSpPr>
        <p:spPr>
          <a:xfrm>
            <a:off x="5027013" y="2765639"/>
            <a:ext cx="1068988" cy="1486601"/>
          </a:xfrm>
          <a:prstGeom prst="downArrow">
            <a:avLst/>
          </a:prstGeom>
          <a:solidFill>
            <a:srgbClr val="FC0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solidFill>
              </a:ln>
              <a:noFill/>
            </a:endParaRPr>
          </a:p>
        </p:txBody>
      </p:sp>
      <p:sp>
        <p:nvSpPr>
          <p:cNvPr id="5" name="正方形/長方形 4">
            <a:extLst>
              <a:ext uri="{FF2B5EF4-FFF2-40B4-BE49-F238E27FC236}">
                <a16:creationId xmlns:a16="http://schemas.microsoft.com/office/drawing/2014/main" id="{49CEF044-76E4-0A4D-ADA5-D0ABF185FC1A}"/>
              </a:ext>
            </a:extLst>
          </p:cNvPr>
          <p:cNvSpPr/>
          <p:nvPr/>
        </p:nvSpPr>
        <p:spPr>
          <a:xfrm>
            <a:off x="1036320" y="4889548"/>
            <a:ext cx="3001444" cy="707886"/>
          </a:xfrm>
          <a:prstGeom prst="rect">
            <a:avLst/>
          </a:prstGeom>
          <a:noFill/>
        </p:spPr>
        <p:txBody>
          <a:bodyPr wrap="square" lIns="91440" tIns="45720" rIns="91440" bIns="45720">
            <a:spAutoFit/>
          </a:bodyPr>
          <a:lstStyle/>
          <a:p>
            <a:pPr algn="ctr"/>
            <a:r>
              <a:rPr lang="ja-JP" altLang="en-US" sz="4000">
                <a:solidFill>
                  <a:srgbClr val="FF0000"/>
                </a:solidFill>
              </a:rPr>
              <a:t>離れていく事</a:t>
            </a:r>
            <a:endParaRPr lang="ja-JP" altLang="en-US" sz="40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836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F99949-ED05-AB2C-8B20-617EB1534D40}"/>
              </a:ext>
            </a:extLst>
          </p:cNvPr>
          <p:cNvSpPr>
            <a:spLocks noGrp="1"/>
          </p:cNvSpPr>
          <p:nvPr>
            <p:ph type="title"/>
          </p:nvPr>
        </p:nvSpPr>
        <p:spPr/>
        <p:txBody>
          <a:bodyPr/>
          <a:lstStyle/>
          <a:p>
            <a:r>
              <a:rPr kumimoji="1" lang="ja-JP" altLang="en-US" b="1" dirty="0"/>
              <a:t>そもそもクレームとは？</a:t>
            </a:r>
          </a:p>
        </p:txBody>
      </p:sp>
      <p:sp>
        <p:nvSpPr>
          <p:cNvPr id="3" name="コンテンツ プレースホルダー 2">
            <a:extLst>
              <a:ext uri="{FF2B5EF4-FFF2-40B4-BE49-F238E27FC236}">
                <a16:creationId xmlns:a16="http://schemas.microsoft.com/office/drawing/2014/main" id="{7B41591A-C12F-731B-8CE3-E0304383F598}"/>
              </a:ext>
            </a:extLst>
          </p:cNvPr>
          <p:cNvSpPr>
            <a:spLocks noGrp="1"/>
          </p:cNvSpPr>
          <p:nvPr>
            <p:ph idx="1"/>
          </p:nvPr>
        </p:nvSpPr>
        <p:spPr/>
        <p:txBody>
          <a:bodyPr>
            <a:normAutofit lnSpcReduction="10000"/>
          </a:bodyPr>
          <a:lstStyle/>
          <a:p>
            <a:r>
              <a:rPr kumimoji="1" lang="ja-JP" altLang="en-US" sz="3200" dirty="0"/>
              <a:t>理想と現実のギャップによる不満</a:t>
            </a:r>
            <a:endParaRPr kumimoji="1" lang="en-US" altLang="ja-JP" sz="3200" dirty="0"/>
          </a:p>
          <a:p>
            <a:pPr marL="0" indent="0">
              <a:buNone/>
            </a:pPr>
            <a:r>
              <a:rPr lang="ja-JP" altLang="en-US" sz="3200" dirty="0"/>
              <a:t>　↓</a:t>
            </a:r>
            <a:endParaRPr lang="en-US" altLang="ja-JP" sz="3200" dirty="0"/>
          </a:p>
          <a:p>
            <a:r>
              <a:rPr lang="ja-JP" altLang="en-US" sz="3200" dirty="0"/>
              <a:t>不満をスタッフに表す→</a:t>
            </a:r>
            <a:endParaRPr lang="en-US" altLang="ja-JP" sz="3200" dirty="0"/>
          </a:p>
          <a:p>
            <a:pPr marL="0" indent="0">
              <a:buNone/>
            </a:pPr>
            <a:endParaRPr lang="en-US" altLang="ja-JP" sz="3200" dirty="0"/>
          </a:p>
          <a:p>
            <a:pPr marL="0" indent="0">
              <a:buNone/>
            </a:pPr>
            <a:endParaRPr lang="en-US" altLang="ja-JP" sz="3200" dirty="0"/>
          </a:p>
          <a:p>
            <a:pPr marL="0" indent="0">
              <a:buNone/>
            </a:pPr>
            <a:r>
              <a:rPr lang="ja-JP" altLang="en-US" sz="3200" b="1" dirty="0">
                <a:solidFill>
                  <a:srgbClr val="00B0F0"/>
                </a:solidFill>
              </a:rPr>
              <a:t>クレームのほとんどはスタッフ側</a:t>
            </a:r>
            <a:endParaRPr lang="en-US" altLang="ja-JP" sz="3200" b="1" dirty="0">
              <a:solidFill>
                <a:srgbClr val="00B0F0"/>
              </a:solidFill>
            </a:endParaRPr>
          </a:p>
          <a:p>
            <a:pPr marL="0" indent="0">
              <a:buNone/>
            </a:pPr>
            <a:r>
              <a:rPr lang="ja-JP" altLang="en-US" sz="3200" b="1" dirty="0">
                <a:solidFill>
                  <a:srgbClr val="00B0F0"/>
                </a:solidFill>
              </a:rPr>
              <a:t>の何かしらが不満の</a:t>
            </a:r>
            <a:r>
              <a:rPr lang="ja-JP" altLang="en-US" sz="3200" b="1">
                <a:solidFill>
                  <a:srgbClr val="00B0F0"/>
                </a:solidFill>
              </a:rPr>
              <a:t>起点に発生</a:t>
            </a:r>
            <a:endParaRPr lang="en-US" altLang="ja-JP" sz="3200" b="1" dirty="0">
              <a:solidFill>
                <a:srgbClr val="00B0F0"/>
              </a:solidFill>
            </a:endParaRPr>
          </a:p>
        </p:txBody>
      </p:sp>
      <p:grpSp>
        <p:nvGrpSpPr>
          <p:cNvPr id="6" name="グループ化 5">
            <a:extLst>
              <a:ext uri="{FF2B5EF4-FFF2-40B4-BE49-F238E27FC236}">
                <a16:creationId xmlns:a16="http://schemas.microsoft.com/office/drawing/2014/main" id="{9B1C2EA7-4619-7147-8905-695E81D36D62}"/>
              </a:ext>
            </a:extLst>
          </p:cNvPr>
          <p:cNvGrpSpPr/>
          <p:nvPr/>
        </p:nvGrpSpPr>
        <p:grpSpPr>
          <a:xfrm>
            <a:off x="6411786" y="1912947"/>
            <a:ext cx="4504916" cy="3708089"/>
            <a:chOff x="6411786" y="1912947"/>
            <a:chExt cx="4504916" cy="3708089"/>
          </a:xfrm>
        </p:grpSpPr>
        <p:sp>
          <p:nvSpPr>
            <p:cNvPr id="4" name="爆発: 8 pt 3">
              <a:extLst>
                <a:ext uri="{FF2B5EF4-FFF2-40B4-BE49-F238E27FC236}">
                  <a16:creationId xmlns:a16="http://schemas.microsoft.com/office/drawing/2014/main" id="{AB3DD286-21BB-742B-21C2-66970068ADAA}"/>
                </a:ext>
              </a:extLst>
            </p:cNvPr>
            <p:cNvSpPr/>
            <p:nvPr/>
          </p:nvSpPr>
          <p:spPr>
            <a:xfrm>
              <a:off x="6411786" y="1912947"/>
              <a:ext cx="4504916" cy="3708089"/>
            </a:xfrm>
            <a:prstGeom prst="irregularSeal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3D657862-2F99-8713-3866-02C3A9F747F1}"/>
                </a:ext>
              </a:extLst>
            </p:cNvPr>
            <p:cNvSpPr txBox="1"/>
            <p:nvPr/>
          </p:nvSpPr>
          <p:spPr>
            <a:xfrm>
              <a:off x="7383804" y="3103631"/>
              <a:ext cx="2516002" cy="1200329"/>
            </a:xfrm>
            <a:prstGeom prst="rect">
              <a:avLst/>
            </a:prstGeom>
            <a:noFill/>
          </p:spPr>
          <p:txBody>
            <a:bodyPr wrap="square" rtlCol="0">
              <a:spAutoFit/>
            </a:bodyPr>
            <a:lstStyle/>
            <a:p>
              <a:r>
                <a:rPr lang="ja-JP" altLang="en-US" sz="3600" b="1" dirty="0">
                  <a:solidFill>
                    <a:srgbClr val="FF0000"/>
                  </a:solidFill>
                </a:rPr>
                <a:t>クレームの発生</a:t>
              </a:r>
              <a:endParaRPr kumimoji="1" lang="ja-JP" altLang="en-US" sz="3600" b="1" kern="1200" dirty="0">
                <a:solidFill>
                  <a:srgbClr val="FF0000"/>
                </a:solidFill>
                <a:latin typeface="+mn-lt"/>
                <a:ea typeface="+mn-ea"/>
                <a:cs typeface="+mn-cs"/>
              </a:endParaRPr>
            </a:p>
          </p:txBody>
        </p:sp>
      </p:grpSp>
    </p:spTree>
    <p:extLst>
      <p:ext uri="{BB962C8B-B14F-4D97-AF65-F5344CB8AC3E}">
        <p14:creationId xmlns:p14="http://schemas.microsoft.com/office/powerpoint/2010/main" val="5277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heckerboard(across)">
                                      <p:cBhvr>
                                        <p:cTn id="29" dur="500"/>
                                        <p:tgtEl>
                                          <p:spTgt spid="3">
                                            <p:txEl>
                                              <p:pRg st="5" end="5"/>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0A6103C-3F69-15A9-4E4D-F95113153696}"/>
              </a:ext>
            </a:extLst>
          </p:cNvPr>
          <p:cNvSpPr>
            <a:spLocks noGrp="1"/>
          </p:cNvSpPr>
          <p:nvPr>
            <p:ph idx="1"/>
          </p:nvPr>
        </p:nvSpPr>
        <p:spPr>
          <a:xfrm>
            <a:off x="838200" y="1207235"/>
            <a:ext cx="10515600" cy="4443530"/>
          </a:xfrm>
        </p:spPr>
        <p:txBody>
          <a:bodyPr>
            <a:normAutofit/>
          </a:bodyPr>
          <a:lstStyle/>
          <a:p>
            <a:r>
              <a:rPr kumimoji="1" lang="ja-JP" altLang="en-US" sz="3600" b="1" dirty="0"/>
              <a:t>実際にクレームを伝えてくださるお客様は不満を持った</a:t>
            </a:r>
            <a:r>
              <a:rPr kumimoji="1" lang="ja-JP" altLang="en-US" sz="3600" b="1"/>
              <a:t>方の約　％</a:t>
            </a:r>
            <a:r>
              <a:rPr kumimoji="1" lang="ja-JP" altLang="en-US" sz="3600" b="1" dirty="0"/>
              <a:t>と言われて</a:t>
            </a:r>
            <a:r>
              <a:rPr kumimoji="1" lang="ja-JP" altLang="en-US" sz="3600" b="1"/>
              <a:t>います。</a:t>
            </a:r>
            <a:endParaRPr kumimoji="1" lang="en-US" altLang="ja-JP" sz="3600" b="1" dirty="0"/>
          </a:p>
          <a:p>
            <a:pPr marL="0" indent="0">
              <a:buNone/>
            </a:pPr>
            <a:r>
              <a:rPr lang="ja-JP" altLang="en-US" sz="3600" b="1">
                <a:solidFill>
                  <a:srgbClr val="FC0C0C"/>
                </a:solidFill>
              </a:rPr>
              <a:t>残りの９５</a:t>
            </a:r>
            <a:r>
              <a:rPr lang="en-US" altLang="ja-JP" sz="3600" b="1" dirty="0">
                <a:solidFill>
                  <a:srgbClr val="FC0C0C"/>
                </a:solidFill>
              </a:rPr>
              <a:t>%</a:t>
            </a:r>
            <a:r>
              <a:rPr lang="ja-JP" altLang="en-US" sz="3600" b="1">
                <a:solidFill>
                  <a:srgbClr val="FC0C0C"/>
                </a:solidFill>
              </a:rPr>
              <a:t>はサイレントクレーマーと</a:t>
            </a:r>
            <a:endParaRPr lang="en-US" altLang="ja-JP" sz="3600" b="1" dirty="0">
              <a:solidFill>
                <a:srgbClr val="FC0C0C"/>
              </a:solidFill>
            </a:endParaRPr>
          </a:p>
          <a:p>
            <a:pPr marL="0" indent="0">
              <a:buNone/>
            </a:pPr>
            <a:r>
              <a:rPr lang="ja-JP" altLang="en-US" sz="3600" b="1">
                <a:solidFill>
                  <a:srgbClr val="FC0C0C"/>
                </a:solidFill>
              </a:rPr>
              <a:t>言われています。</a:t>
            </a:r>
            <a:endParaRPr kumimoji="1" lang="en-US" altLang="ja-JP" sz="3600" b="1" dirty="0">
              <a:solidFill>
                <a:srgbClr val="FC0C0C"/>
              </a:solidFill>
            </a:endParaRPr>
          </a:p>
          <a:p>
            <a:pPr marL="0" indent="0">
              <a:buNone/>
            </a:pPr>
            <a:endParaRPr lang="en-US" altLang="ja-JP" sz="3600" b="1" dirty="0"/>
          </a:p>
          <a:p>
            <a:r>
              <a:rPr lang="ja-JP" altLang="en-US" sz="3600" b="1" dirty="0"/>
              <a:t>お客様の声を聴き、きちんと対応することで信頼を得て常連になってもらうことも！</a:t>
            </a:r>
            <a:endParaRPr lang="en-US" altLang="ja-JP" sz="3600" b="1" dirty="0"/>
          </a:p>
        </p:txBody>
      </p:sp>
      <p:sp>
        <p:nvSpPr>
          <p:cNvPr id="4" name="正方形/長方形 3">
            <a:extLst>
              <a:ext uri="{FF2B5EF4-FFF2-40B4-BE49-F238E27FC236}">
                <a16:creationId xmlns:a16="http://schemas.microsoft.com/office/drawing/2014/main" id="{61F254D4-978E-D640-84B7-54E41D52B547}"/>
              </a:ext>
            </a:extLst>
          </p:cNvPr>
          <p:cNvSpPr/>
          <p:nvPr/>
        </p:nvSpPr>
        <p:spPr>
          <a:xfrm>
            <a:off x="2645370" y="1665007"/>
            <a:ext cx="500457" cy="646331"/>
          </a:xfrm>
          <a:prstGeom prst="rect">
            <a:avLst/>
          </a:prstGeom>
          <a:noFill/>
        </p:spPr>
        <p:txBody>
          <a:bodyPr wrap="none" lIns="91440" tIns="45720" rIns="91440" bIns="45720">
            <a:spAutoFit/>
          </a:bodyPr>
          <a:lstStyle/>
          <a:p>
            <a:pPr algn="ctr"/>
            <a:r>
              <a:rPr kumimoji="1" lang="ja-JP" altLang="en-US" sz="3600" b="0" cap="none" spc="0">
                <a:ln w="0"/>
                <a:solidFill>
                  <a:srgbClr val="00B0F0"/>
                </a:solidFill>
                <a:effectLst>
                  <a:outerShdw blurRad="38100" dist="19050" dir="2700000" algn="tl" rotWithShape="0">
                    <a:schemeClr val="dk1">
                      <a:alpha val="40000"/>
                    </a:schemeClr>
                  </a:outerShdw>
                </a:effectLst>
              </a:rPr>
              <a:t>５</a:t>
            </a:r>
            <a:endParaRPr lang="ja-JP" altLang="en-US" sz="3600" b="0" cap="none" spc="0">
              <a:ln w="0"/>
              <a:solidFill>
                <a:srgbClr val="00B0F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4495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368281-03FC-4CA3-6232-C827723B57FF}"/>
              </a:ext>
            </a:extLst>
          </p:cNvPr>
          <p:cNvSpPr>
            <a:spLocks noGrp="1"/>
          </p:cNvSpPr>
          <p:nvPr>
            <p:ph type="title"/>
          </p:nvPr>
        </p:nvSpPr>
        <p:spPr>
          <a:xfrm>
            <a:off x="1194262" y="3075709"/>
            <a:ext cx="10058400" cy="1221694"/>
          </a:xfrm>
        </p:spPr>
        <p:txBody>
          <a:bodyPr/>
          <a:lstStyle/>
          <a:p>
            <a:r>
              <a:rPr kumimoji="1" lang="ja-JP" altLang="en-US" dirty="0"/>
              <a:t>クレーム</a:t>
            </a:r>
            <a:r>
              <a:rPr kumimoji="1" lang="ja-JP" altLang="en-US"/>
              <a:t>対応の</a:t>
            </a:r>
            <a:r>
              <a:rPr lang="ja-JP" altLang="en-US"/>
              <a:t>対処法</a:t>
            </a:r>
            <a:endParaRPr kumimoji="1" lang="ja-JP" altLang="en-US" dirty="0"/>
          </a:p>
        </p:txBody>
      </p:sp>
    </p:spTree>
    <p:extLst>
      <p:ext uri="{BB962C8B-B14F-4D97-AF65-F5344CB8AC3E}">
        <p14:creationId xmlns:p14="http://schemas.microsoft.com/office/powerpoint/2010/main" val="185213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618881-6755-5196-0151-CC7D2195F625}"/>
              </a:ext>
            </a:extLst>
          </p:cNvPr>
          <p:cNvSpPr>
            <a:spLocks noGrp="1"/>
          </p:cNvSpPr>
          <p:nvPr>
            <p:ph type="title"/>
          </p:nvPr>
        </p:nvSpPr>
        <p:spPr/>
        <p:txBody>
          <a:bodyPr/>
          <a:lstStyle/>
          <a:p>
            <a:pPr algn="ctr"/>
            <a:r>
              <a:rPr kumimoji="1" lang="ja-JP" altLang="en-US" b="1" dirty="0"/>
              <a:t>１</a:t>
            </a:r>
            <a:r>
              <a:rPr lang="en-US" altLang="ja-JP" b="1" dirty="0"/>
              <a:t>.</a:t>
            </a:r>
            <a:r>
              <a:rPr lang="ja-JP" altLang="en-US" b="1" dirty="0"/>
              <a:t>まずは受け止める</a:t>
            </a:r>
            <a:endParaRPr kumimoji="1" lang="ja-JP" altLang="en-US" b="1" dirty="0"/>
          </a:p>
        </p:txBody>
      </p:sp>
      <p:sp>
        <p:nvSpPr>
          <p:cNvPr id="3" name="コンテンツ プレースホルダー 2">
            <a:extLst>
              <a:ext uri="{FF2B5EF4-FFF2-40B4-BE49-F238E27FC236}">
                <a16:creationId xmlns:a16="http://schemas.microsoft.com/office/drawing/2014/main" id="{31D49591-5701-26D9-8178-CFFD23423AC1}"/>
              </a:ext>
            </a:extLst>
          </p:cNvPr>
          <p:cNvSpPr>
            <a:spLocks noGrp="1"/>
          </p:cNvSpPr>
          <p:nvPr>
            <p:ph idx="1"/>
          </p:nvPr>
        </p:nvSpPr>
        <p:spPr/>
        <p:txBody>
          <a:bodyPr>
            <a:normAutofit/>
          </a:bodyPr>
          <a:lstStyle/>
          <a:p>
            <a:r>
              <a:rPr kumimoji="1" lang="ja-JP" altLang="en-US" sz="3200" b="1" dirty="0"/>
              <a:t>言い訳</a:t>
            </a:r>
            <a:r>
              <a:rPr kumimoji="1" lang="ja-JP" altLang="en-US" sz="3200" b="1"/>
              <a:t>せずに　　</a:t>
            </a:r>
            <a:r>
              <a:rPr kumimoji="1" lang="en-US" altLang="ja-JP" sz="3200" b="1" dirty="0"/>
              <a:t>     </a:t>
            </a:r>
            <a:r>
              <a:rPr kumimoji="1" lang="ja-JP" altLang="en-US" sz="3200" b="1"/>
              <a:t>を</a:t>
            </a:r>
            <a:r>
              <a:rPr kumimoji="1" lang="ja-JP" altLang="en-US" sz="3200" b="1" dirty="0"/>
              <a:t>する。</a:t>
            </a:r>
            <a:endParaRPr kumimoji="1" lang="en-US" altLang="ja-JP" sz="3200" b="1" dirty="0"/>
          </a:p>
          <a:p>
            <a:pPr marL="0" indent="0">
              <a:buNone/>
            </a:pPr>
            <a:r>
              <a:rPr lang="ja-JP" altLang="en-US" sz="3200" dirty="0"/>
              <a:t>→</a:t>
            </a:r>
            <a:r>
              <a:rPr lang="ja-JP" altLang="en-US" sz="3200"/>
              <a:t>ただ、　　　　　　　　疑心</a:t>
            </a:r>
            <a:r>
              <a:rPr lang="ja-JP" altLang="en-US" sz="3200" dirty="0"/>
              <a:t>が生まれる恐れ</a:t>
            </a:r>
            <a:endParaRPr lang="en-US" altLang="ja-JP" sz="3200" dirty="0"/>
          </a:p>
          <a:p>
            <a:pPr marL="0" indent="0">
              <a:buNone/>
            </a:pPr>
            <a:endParaRPr lang="en-US" altLang="ja-JP" sz="3200" dirty="0"/>
          </a:p>
          <a:p>
            <a:r>
              <a:rPr lang="ja-JP" altLang="en-US" sz="3200" b="1" dirty="0"/>
              <a:t>クレーム</a:t>
            </a:r>
            <a:r>
              <a:rPr lang="ja-JP" altLang="en-US" sz="3200" b="1"/>
              <a:t>内容は　　　</a:t>
            </a:r>
            <a:r>
              <a:rPr lang="en-US" altLang="ja-JP" sz="3200" b="1" dirty="0"/>
              <a:t> </a:t>
            </a:r>
            <a:r>
              <a:rPr lang="ja-JP" altLang="en-US" sz="3200" b="1"/>
              <a:t>しない</a:t>
            </a:r>
            <a:r>
              <a:rPr lang="ja-JP" altLang="en-US" sz="3200" b="1" dirty="0"/>
              <a:t>。</a:t>
            </a:r>
            <a:endParaRPr lang="en-US" altLang="ja-JP" sz="3200" b="1" dirty="0"/>
          </a:p>
          <a:p>
            <a:pPr marL="0" indent="0">
              <a:buNone/>
            </a:pPr>
            <a:r>
              <a:rPr lang="ja-JP" altLang="en-US" sz="3200" dirty="0"/>
              <a:t>→肯定から入って共感に持っていく</a:t>
            </a:r>
            <a:endParaRPr lang="en-US" altLang="ja-JP" sz="3200" dirty="0"/>
          </a:p>
          <a:p>
            <a:pPr marL="0" indent="0">
              <a:buNone/>
            </a:pPr>
            <a:endParaRPr lang="en-US" altLang="ja-JP" dirty="0"/>
          </a:p>
          <a:p>
            <a:pPr marL="0" indent="0">
              <a:buNone/>
            </a:pPr>
            <a:endParaRPr lang="en-US" altLang="ja-JP" dirty="0"/>
          </a:p>
          <a:p>
            <a:pPr marL="0" indent="0">
              <a:buNone/>
            </a:pPr>
            <a:endParaRPr kumimoji="1" lang="en-US" altLang="ja-JP" dirty="0"/>
          </a:p>
          <a:p>
            <a:endParaRPr kumimoji="1" lang="ja-JP" altLang="en-US" dirty="0"/>
          </a:p>
        </p:txBody>
      </p:sp>
      <p:sp>
        <p:nvSpPr>
          <p:cNvPr id="4" name="正方形/長方形 3">
            <a:extLst>
              <a:ext uri="{FF2B5EF4-FFF2-40B4-BE49-F238E27FC236}">
                <a16:creationId xmlns:a16="http://schemas.microsoft.com/office/drawing/2014/main" id="{DA81FB79-2A59-E749-BC6C-F4FE54A68E40}"/>
              </a:ext>
            </a:extLst>
          </p:cNvPr>
          <p:cNvSpPr/>
          <p:nvPr/>
        </p:nvSpPr>
        <p:spPr>
          <a:xfrm>
            <a:off x="3579465" y="1821104"/>
            <a:ext cx="1117225" cy="584775"/>
          </a:xfrm>
          <a:prstGeom prst="rect">
            <a:avLst/>
          </a:prstGeom>
          <a:noFill/>
        </p:spPr>
        <p:txBody>
          <a:bodyPr wrap="square" lIns="91440" tIns="45720" rIns="91440" bIns="45720">
            <a:spAutoFit/>
          </a:bodyPr>
          <a:lstStyle/>
          <a:p>
            <a:pPr algn="ctr"/>
            <a:r>
              <a:rPr kumimoji="1" lang="ja-JP" altLang="en-US" sz="3200" b="0" cap="none" spc="0">
                <a:ln w="0"/>
                <a:solidFill>
                  <a:srgbClr val="FF0000"/>
                </a:solidFill>
                <a:effectLst>
                  <a:outerShdw blurRad="38100" dist="19050" dir="2700000" algn="tl" rotWithShape="0">
                    <a:schemeClr val="dk1">
                      <a:alpha val="40000"/>
                    </a:schemeClr>
                  </a:outerShdw>
                </a:effectLst>
              </a:rPr>
              <a:t>謝罪</a:t>
            </a:r>
            <a:r>
              <a:rPr kumimoji="1" lang="en-US" altLang="ja-JP" sz="3200" b="0" cap="none" spc="0" dirty="0">
                <a:ln w="0"/>
                <a:solidFill>
                  <a:schemeClr val="tx1"/>
                </a:solidFill>
                <a:effectLst>
                  <a:outerShdw blurRad="38100" dist="19050" dir="2700000" algn="tl" rotWithShape="0">
                    <a:schemeClr val="dk1">
                      <a:alpha val="40000"/>
                    </a:schemeClr>
                  </a:outerShdw>
                </a:effectLst>
              </a:rPr>
              <a:t> </a:t>
            </a:r>
            <a:endParaRPr lang="ja-JP" altLang="en-US" sz="3200" b="0" cap="none" spc="0">
              <a:ln w="0"/>
              <a:solidFill>
                <a:schemeClr val="tx1"/>
              </a:solidFill>
              <a:effectLst>
                <a:outerShdw blurRad="38100" dist="19050" dir="2700000" algn="tl" rotWithShape="0">
                  <a:schemeClr val="dk1">
                    <a:alpha val="40000"/>
                  </a:schemeClr>
                </a:outerShdw>
              </a:effectLst>
            </a:endParaRPr>
          </a:p>
        </p:txBody>
      </p:sp>
      <p:sp>
        <p:nvSpPr>
          <p:cNvPr id="5" name="正方形/長方形 4">
            <a:extLst>
              <a:ext uri="{FF2B5EF4-FFF2-40B4-BE49-F238E27FC236}">
                <a16:creationId xmlns:a16="http://schemas.microsoft.com/office/drawing/2014/main" id="{A2FDACB3-EEAC-6442-83A0-7490594FE161}"/>
              </a:ext>
            </a:extLst>
          </p:cNvPr>
          <p:cNvSpPr/>
          <p:nvPr/>
        </p:nvSpPr>
        <p:spPr>
          <a:xfrm>
            <a:off x="2244998" y="2430509"/>
            <a:ext cx="2451692" cy="584775"/>
          </a:xfrm>
          <a:prstGeom prst="rect">
            <a:avLst/>
          </a:prstGeom>
          <a:noFill/>
        </p:spPr>
        <p:txBody>
          <a:bodyPr wrap="square" lIns="91440" tIns="45720" rIns="91440" bIns="45720">
            <a:spAutoFit/>
          </a:bodyPr>
          <a:lstStyle/>
          <a:p>
            <a:pPr algn="ctr"/>
            <a:r>
              <a:rPr lang="ja-JP" altLang="en-US" sz="3200" b="0" cap="none" spc="0">
                <a:ln w="0"/>
                <a:solidFill>
                  <a:srgbClr val="FF0000"/>
                </a:solidFill>
                <a:effectLst>
                  <a:outerShdw blurRad="38100" dist="19050" dir="2700000" algn="tl" rotWithShape="0">
                    <a:schemeClr val="dk1">
                      <a:alpha val="40000"/>
                    </a:schemeClr>
                  </a:outerShdw>
                </a:effectLst>
              </a:rPr>
              <a:t>謝りすぎると</a:t>
            </a:r>
          </a:p>
        </p:txBody>
      </p:sp>
      <p:sp>
        <p:nvSpPr>
          <p:cNvPr id="6" name="正方形/長方形 5">
            <a:extLst>
              <a:ext uri="{FF2B5EF4-FFF2-40B4-BE49-F238E27FC236}">
                <a16:creationId xmlns:a16="http://schemas.microsoft.com/office/drawing/2014/main" id="{32E713D0-E3D5-6D47-AA7A-742100C3EC93}"/>
              </a:ext>
            </a:extLst>
          </p:cNvPr>
          <p:cNvSpPr/>
          <p:nvPr/>
        </p:nvSpPr>
        <p:spPr>
          <a:xfrm>
            <a:off x="3787283" y="3625645"/>
            <a:ext cx="1117225" cy="584775"/>
          </a:xfrm>
          <a:prstGeom prst="rect">
            <a:avLst/>
          </a:prstGeom>
          <a:noFill/>
        </p:spPr>
        <p:txBody>
          <a:bodyPr wrap="square" lIns="91440" tIns="45720" rIns="91440" bIns="45720">
            <a:spAutoFit/>
          </a:bodyPr>
          <a:lstStyle/>
          <a:p>
            <a:pPr algn="ctr"/>
            <a:r>
              <a:rPr kumimoji="1" lang="ja-JP" altLang="en-US" sz="3200">
                <a:ln w="0"/>
                <a:solidFill>
                  <a:srgbClr val="FF0000"/>
                </a:solidFill>
                <a:effectLst>
                  <a:outerShdw blurRad="38100" dist="19050" dir="2700000" algn="tl" rotWithShape="0">
                    <a:schemeClr val="dk1">
                      <a:alpha val="40000"/>
                    </a:schemeClr>
                  </a:outerShdw>
                </a:effectLst>
              </a:rPr>
              <a:t>否定</a:t>
            </a:r>
            <a:r>
              <a:rPr kumimoji="1" lang="en-US" altLang="ja-JP" sz="3200" b="0" cap="none" spc="0" dirty="0">
                <a:ln w="0"/>
                <a:solidFill>
                  <a:schemeClr val="tx1"/>
                </a:solidFill>
                <a:effectLst>
                  <a:outerShdw blurRad="38100" dist="19050" dir="2700000" algn="tl" rotWithShape="0">
                    <a:schemeClr val="dk1">
                      <a:alpha val="40000"/>
                    </a:schemeClr>
                  </a:outerShdw>
                </a:effectLst>
              </a:rPr>
              <a:t> </a:t>
            </a:r>
            <a:endParaRPr lang="ja-JP" altLang="en-US" sz="3200" b="0" cap="none" spc="0">
              <a:ln w="0"/>
              <a:solidFill>
                <a:schemeClr val="tx1"/>
              </a:solidFill>
              <a:effectLst>
                <a:outerShdw blurRad="38100" dist="19050" dir="2700000" algn="tl" rotWithShape="0">
                  <a:schemeClr val="dk1">
                    <a:alpha val="40000"/>
                  </a:schemeClr>
                </a:outerShdw>
              </a:effectLst>
            </a:endParaRPr>
          </a:p>
        </p:txBody>
      </p:sp>
      <p:pic>
        <p:nvPicPr>
          <p:cNvPr id="1026" name="Picture 2" descr="クレーマーのイラスト（女性）">
            <a:extLst>
              <a:ext uri="{FF2B5EF4-FFF2-40B4-BE49-F238E27FC236}">
                <a16:creationId xmlns:a16="http://schemas.microsoft.com/office/drawing/2014/main" id="{EA6502E4-3D72-D449-97EF-38FBB90EC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565" y="2722896"/>
            <a:ext cx="2857500" cy="267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30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298986-23B1-3448-D012-7B11859A11DD}"/>
              </a:ext>
            </a:extLst>
          </p:cNvPr>
          <p:cNvSpPr>
            <a:spLocks noGrp="1"/>
          </p:cNvSpPr>
          <p:nvPr>
            <p:ph type="title"/>
          </p:nvPr>
        </p:nvSpPr>
        <p:spPr/>
        <p:txBody>
          <a:bodyPr/>
          <a:lstStyle/>
          <a:p>
            <a:pPr algn="ctr"/>
            <a:r>
              <a:rPr kumimoji="1" lang="ja-JP" altLang="en-US" b="1" dirty="0"/>
              <a:t>２</a:t>
            </a:r>
            <a:r>
              <a:rPr kumimoji="1" lang="en-US" altLang="ja-JP" b="1" dirty="0"/>
              <a:t>.</a:t>
            </a:r>
            <a:r>
              <a:rPr kumimoji="1" lang="ja-JP" altLang="en-US" b="1" dirty="0"/>
              <a:t>事実確認</a:t>
            </a:r>
          </a:p>
        </p:txBody>
      </p:sp>
      <p:sp>
        <p:nvSpPr>
          <p:cNvPr id="3" name="コンテンツ プレースホルダー 2">
            <a:extLst>
              <a:ext uri="{FF2B5EF4-FFF2-40B4-BE49-F238E27FC236}">
                <a16:creationId xmlns:a16="http://schemas.microsoft.com/office/drawing/2014/main" id="{DF4FCE1D-E683-5B67-7735-F42B1F13C42C}"/>
              </a:ext>
            </a:extLst>
          </p:cNvPr>
          <p:cNvSpPr>
            <a:spLocks noGrp="1"/>
          </p:cNvSpPr>
          <p:nvPr>
            <p:ph idx="1"/>
          </p:nvPr>
        </p:nvSpPr>
        <p:spPr/>
        <p:txBody>
          <a:bodyPr>
            <a:normAutofit/>
          </a:bodyPr>
          <a:lstStyle/>
          <a:p>
            <a:r>
              <a:rPr lang="ja-JP" altLang="en-US" sz="3200" b="1"/>
              <a:t>　　　、　　　　、　　　、</a:t>
            </a:r>
            <a:r>
              <a:rPr lang="ja-JP" altLang="en-US" sz="3200" b="1" dirty="0"/>
              <a:t>等の要点を</a:t>
            </a:r>
            <a:r>
              <a:rPr kumimoji="1" lang="ja-JP" altLang="en-US" sz="3200" b="1" dirty="0"/>
              <a:t>確認する。</a:t>
            </a:r>
            <a:endParaRPr kumimoji="1" lang="en-US" altLang="ja-JP" sz="3200" b="1" dirty="0"/>
          </a:p>
          <a:p>
            <a:pPr marL="0" indent="0">
              <a:buNone/>
            </a:pPr>
            <a:r>
              <a:rPr lang="ja-JP" altLang="en-US" sz="3200" dirty="0"/>
              <a:t>→足りない情報を補い、事実を明確にしていく。</a:t>
            </a:r>
            <a:endParaRPr lang="en-US" altLang="ja-JP" sz="3200" dirty="0"/>
          </a:p>
          <a:p>
            <a:pPr marL="0" indent="0">
              <a:buNone/>
            </a:pPr>
            <a:endParaRPr lang="en-US" altLang="ja-JP" sz="3200" dirty="0"/>
          </a:p>
          <a:p>
            <a:r>
              <a:rPr lang="ja-JP" altLang="en-US" sz="3200" b="1" dirty="0"/>
              <a:t>理不尽な事柄に関して怯まずに説明する。</a:t>
            </a:r>
            <a:endParaRPr lang="en-US" altLang="ja-JP" sz="3200" b="1" dirty="0"/>
          </a:p>
          <a:p>
            <a:pPr marL="0" indent="0">
              <a:buNone/>
            </a:pPr>
            <a:r>
              <a:rPr lang="ja-JP" altLang="en-US" sz="3200" dirty="0"/>
              <a:t>→こちらの信念が揺らぐと頼りなく見えてしまう。</a:t>
            </a:r>
            <a:endParaRPr lang="en-US" altLang="ja-JP" sz="3200" dirty="0"/>
          </a:p>
          <a:p>
            <a:pPr marL="0" indent="0">
              <a:buNone/>
            </a:pPr>
            <a:endParaRPr lang="en-US" altLang="ja-JP" sz="3200" dirty="0"/>
          </a:p>
          <a:p>
            <a:endParaRPr lang="en-US" altLang="ja-JP" sz="3200" dirty="0"/>
          </a:p>
          <a:p>
            <a:pPr marL="0" indent="0">
              <a:buNone/>
            </a:pPr>
            <a:endParaRPr kumimoji="1" lang="en-US" altLang="ja-JP" sz="3200" dirty="0"/>
          </a:p>
          <a:p>
            <a:endParaRPr kumimoji="1" lang="ja-JP" altLang="en-US" sz="3200" dirty="0"/>
          </a:p>
        </p:txBody>
      </p:sp>
      <p:sp>
        <p:nvSpPr>
          <p:cNvPr id="4" name="正方形/長方形 3">
            <a:extLst>
              <a:ext uri="{FF2B5EF4-FFF2-40B4-BE49-F238E27FC236}">
                <a16:creationId xmlns:a16="http://schemas.microsoft.com/office/drawing/2014/main" id="{1330FB66-99E2-8E4A-84AD-77DC29B31B45}"/>
              </a:ext>
            </a:extLst>
          </p:cNvPr>
          <p:cNvSpPr/>
          <p:nvPr/>
        </p:nvSpPr>
        <p:spPr>
          <a:xfrm>
            <a:off x="1036320" y="1809712"/>
            <a:ext cx="1117225" cy="584775"/>
          </a:xfrm>
          <a:prstGeom prst="rect">
            <a:avLst/>
          </a:prstGeom>
          <a:noFill/>
        </p:spPr>
        <p:txBody>
          <a:bodyPr wrap="square" lIns="91440" tIns="45720" rIns="91440" bIns="45720">
            <a:spAutoFit/>
          </a:bodyPr>
          <a:lstStyle/>
          <a:p>
            <a:pPr algn="ctr"/>
            <a:r>
              <a:rPr kumimoji="1" lang="ja-JP" altLang="en-US" sz="3200" b="0" cap="none" spc="0">
                <a:ln w="0"/>
                <a:solidFill>
                  <a:srgbClr val="FF0000"/>
                </a:solidFill>
                <a:effectLst>
                  <a:outerShdw blurRad="38100" dist="19050" dir="2700000" algn="tl" rotWithShape="0">
                    <a:schemeClr val="dk1">
                      <a:alpha val="40000"/>
                    </a:schemeClr>
                  </a:outerShdw>
                </a:effectLst>
              </a:rPr>
              <a:t>いつ</a:t>
            </a:r>
            <a:r>
              <a:rPr kumimoji="1" lang="en-US" altLang="ja-JP" sz="3200" b="0" cap="none" spc="0" dirty="0">
                <a:ln w="0"/>
                <a:solidFill>
                  <a:schemeClr val="tx1"/>
                </a:solidFill>
                <a:effectLst>
                  <a:outerShdw blurRad="38100" dist="19050" dir="2700000" algn="tl" rotWithShape="0">
                    <a:schemeClr val="dk1">
                      <a:alpha val="40000"/>
                    </a:schemeClr>
                  </a:outerShdw>
                </a:effectLst>
              </a:rPr>
              <a:t> </a:t>
            </a:r>
            <a:endParaRPr lang="ja-JP" altLang="en-US" sz="3200" b="0" cap="none" spc="0">
              <a:ln w="0"/>
              <a:solidFill>
                <a:schemeClr val="tx1"/>
              </a:solidFill>
              <a:effectLst>
                <a:outerShdw blurRad="38100" dist="19050" dir="2700000" algn="tl" rotWithShape="0">
                  <a:schemeClr val="dk1">
                    <a:alpha val="40000"/>
                  </a:schemeClr>
                </a:outerShdw>
              </a:effectLst>
            </a:endParaRPr>
          </a:p>
        </p:txBody>
      </p:sp>
      <p:sp>
        <p:nvSpPr>
          <p:cNvPr id="5" name="正方形/長方形 4">
            <a:extLst>
              <a:ext uri="{FF2B5EF4-FFF2-40B4-BE49-F238E27FC236}">
                <a16:creationId xmlns:a16="http://schemas.microsoft.com/office/drawing/2014/main" id="{4904AAE5-638F-E74A-8924-4F8BA322BA4E}"/>
              </a:ext>
            </a:extLst>
          </p:cNvPr>
          <p:cNvSpPr/>
          <p:nvPr/>
        </p:nvSpPr>
        <p:spPr>
          <a:xfrm>
            <a:off x="2073737" y="1815764"/>
            <a:ext cx="1456950" cy="584775"/>
          </a:xfrm>
          <a:prstGeom prst="rect">
            <a:avLst/>
          </a:prstGeom>
          <a:noFill/>
        </p:spPr>
        <p:txBody>
          <a:bodyPr wrap="square" lIns="91440" tIns="45720" rIns="91440" bIns="45720">
            <a:spAutoFit/>
          </a:bodyPr>
          <a:lstStyle/>
          <a:p>
            <a:pPr algn="ctr"/>
            <a:r>
              <a:rPr lang="ja-JP" altLang="en-US" sz="3200" b="0" cap="none" spc="0">
                <a:ln w="0"/>
                <a:solidFill>
                  <a:srgbClr val="00B0F0"/>
                </a:solidFill>
                <a:effectLst>
                  <a:outerShdw blurRad="38100" dist="19050" dir="2700000" algn="tl" rotWithShape="0">
                    <a:schemeClr val="dk1">
                      <a:alpha val="40000"/>
                    </a:schemeClr>
                  </a:outerShdw>
                </a:effectLst>
              </a:rPr>
              <a:t>どこで</a:t>
            </a:r>
          </a:p>
        </p:txBody>
      </p:sp>
      <p:sp>
        <p:nvSpPr>
          <p:cNvPr id="6" name="正方形/長方形 5">
            <a:extLst>
              <a:ext uri="{FF2B5EF4-FFF2-40B4-BE49-F238E27FC236}">
                <a16:creationId xmlns:a16="http://schemas.microsoft.com/office/drawing/2014/main" id="{F49D61E2-66B7-C54C-8131-4707FBE4E723}"/>
              </a:ext>
            </a:extLst>
          </p:cNvPr>
          <p:cNvSpPr/>
          <p:nvPr/>
        </p:nvSpPr>
        <p:spPr>
          <a:xfrm>
            <a:off x="3526791" y="1809712"/>
            <a:ext cx="1041313" cy="584775"/>
          </a:xfrm>
          <a:prstGeom prst="rect">
            <a:avLst/>
          </a:prstGeom>
          <a:noFill/>
        </p:spPr>
        <p:txBody>
          <a:bodyPr wrap="square" lIns="91440" tIns="45720" rIns="91440" bIns="45720">
            <a:spAutoFit/>
          </a:bodyPr>
          <a:lstStyle/>
          <a:p>
            <a:pPr algn="ctr"/>
            <a:r>
              <a:rPr lang="ja-JP" altLang="en-US" sz="3200" b="0" cap="none" spc="0">
                <a:ln w="0"/>
                <a:solidFill>
                  <a:srgbClr val="00B050"/>
                </a:solidFill>
                <a:effectLst>
                  <a:outerShdw blurRad="38100" dist="19050" dir="2700000" algn="tl" rotWithShape="0">
                    <a:schemeClr val="dk1">
                      <a:alpha val="40000"/>
                    </a:schemeClr>
                  </a:outerShdw>
                </a:effectLst>
              </a:rPr>
              <a:t>誰が</a:t>
            </a:r>
          </a:p>
        </p:txBody>
      </p:sp>
      <p:pic>
        <p:nvPicPr>
          <p:cNvPr id="5122" name="Picture 2" descr="指差し確認のイラスト（男性会社員）">
            <a:extLst>
              <a:ext uri="{FF2B5EF4-FFF2-40B4-BE49-F238E27FC236}">
                <a16:creationId xmlns:a16="http://schemas.microsoft.com/office/drawing/2014/main" id="{23464008-78AE-9B4E-9A36-C9AEF5B5A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2721" y="2175241"/>
            <a:ext cx="2985856" cy="336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5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12484-F625-9E95-AB5F-54046B09F934}"/>
              </a:ext>
            </a:extLst>
          </p:cNvPr>
          <p:cNvSpPr>
            <a:spLocks noGrp="1"/>
          </p:cNvSpPr>
          <p:nvPr>
            <p:ph type="title"/>
          </p:nvPr>
        </p:nvSpPr>
        <p:spPr/>
        <p:txBody>
          <a:bodyPr/>
          <a:lstStyle/>
          <a:p>
            <a:pPr algn="ctr"/>
            <a:r>
              <a:rPr lang="ja-JP" altLang="en-US" b="1" dirty="0"/>
              <a:t>３</a:t>
            </a:r>
            <a:r>
              <a:rPr kumimoji="1" lang="ja-JP" altLang="en-US" b="1"/>
              <a:t>共感する</a:t>
            </a:r>
            <a:r>
              <a:rPr lang="ja-JP" altLang="en-US" b="1"/>
              <a:t>。質問と要約を重ねる。</a:t>
            </a:r>
            <a:endParaRPr kumimoji="1" lang="ja-JP" altLang="en-US" b="1" dirty="0"/>
          </a:p>
        </p:txBody>
      </p:sp>
      <p:sp>
        <p:nvSpPr>
          <p:cNvPr id="3" name="コンテンツ プレースホルダー 2">
            <a:extLst>
              <a:ext uri="{FF2B5EF4-FFF2-40B4-BE49-F238E27FC236}">
                <a16:creationId xmlns:a16="http://schemas.microsoft.com/office/drawing/2014/main" id="{337F80E2-F563-A8FE-6273-7FF414830667}"/>
              </a:ext>
            </a:extLst>
          </p:cNvPr>
          <p:cNvSpPr>
            <a:spLocks noGrp="1"/>
          </p:cNvSpPr>
          <p:nvPr>
            <p:ph idx="1"/>
          </p:nvPr>
        </p:nvSpPr>
        <p:spPr/>
        <p:txBody>
          <a:bodyPr>
            <a:normAutofit/>
          </a:bodyPr>
          <a:lstStyle/>
          <a:p>
            <a:pPr marL="0" indent="0">
              <a:buNone/>
            </a:pPr>
            <a:endParaRPr kumimoji="1" lang="en-US" altLang="ja-JP" sz="3200" dirty="0"/>
          </a:p>
          <a:p>
            <a:pPr marL="0" indent="0">
              <a:buNone/>
            </a:pPr>
            <a:r>
              <a:rPr kumimoji="1" lang="ja-JP" altLang="en-US" sz="3200"/>
              <a:t>・話を聞いている姿勢を示すのに有効な手段</a:t>
            </a:r>
            <a:endParaRPr kumimoji="1" lang="en-US" altLang="ja-JP" sz="3200" dirty="0"/>
          </a:p>
          <a:p>
            <a:pPr marL="0" indent="0">
              <a:buNone/>
            </a:pPr>
            <a:endParaRPr lang="en-US" altLang="ja-JP" sz="3200" dirty="0"/>
          </a:p>
          <a:p>
            <a:pPr marL="0" indent="0">
              <a:buNone/>
            </a:pPr>
            <a:r>
              <a:rPr kumimoji="1" lang="ja-JP" altLang="en-US" sz="3200"/>
              <a:t>・メモを取る行動をとる</a:t>
            </a:r>
            <a:endParaRPr kumimoji="1" lang="ja-JP" altLang="en-US" sz="3200" dirty="0"/>
          </a:p>
        </p:txBody>
      </p:sp>
      <p:pic>
        <p:nvPicPr>
          <p:cNvPr id="9218" name="Picture 2" descr="クリップボードに書き込む人のイラスト（女性会社員）">
            <a:extLst>
              <a:ext uri="{FF2B5EF4-FFF2-40B4-BE49-F238E27FC236}">
                <a16:creationId xmlns:a16="http://schemas.microsoft.com/office/drawing/2014/main" id="{930A464E-CA17-E949-B7A1-318A1E703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0902" y="2198956"/>
            <a:ext cx="2493818" cy="377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31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10480</TotalTime>
  <Words>685</Words>
  <Application>Microsoft Macintosh PowerPoint</Application>
  <PresentationFormat>ワイド画面</PresentationFormat>
  <Paragraphs>111</Paragraphs>
  <Slides>18</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18</vt:i4>
      </vt:variant>
    </vt:vector>
  </HeadingPairs>
  <TitlesOfParts>
    <vt:vector size="25" baseType="lpstr">
      <vt:lpstr>游ゴシック</vt:lpstr>
      <vt:lpstr>游ゴシック Light</vt:lpstr>
      <vt:lpstr>Arial</vt:lpstr>
      <vt:lpstr>Calibri</vt:lpstr>
      <vt:lpstr>Calibri Light</vt:lpstr>
      <vt:lpstr>レトロスペクト</vt:lpstr>
      <vt:lpstr>Office テーマ</vt:lpstr>
      <vt:lpstr>第21回販売・接客向上委員会</vt:lpstr>
      <vt:lpstr>前回の接客向上委員会</vt:lpstr>
      <vt:lpstr>今回のテーマ：クレーム対応の重要性</vt:lpstr>
      <vt:lpstr>そもそもクレームとは？</vt:lpstr>
      <vt:lpstr>PowerPoint プレゼンテーション</vt:lpstr>
      <vt:lpstr>クレーム対応の対処法</vt:lpstr>
      <vt:lpstr>１.まずは受け止める</vt:lpstr>
      <vt:lpstr>２.事実確認</vt:lpstr>
      <vt:lpstr>３共感する。質問と要約を重ねる。</vt:lpstr>
      <vt:lpstr>４.解決策の提示</vt:lpstr>
      <vt:lpstr>５.日頃からの体制作り</vt:lpstr>
      <vt:lpstr>６.想像力を高める</vt:lpstr>
      <vt:lpstr>７.クレームはホウレンソウ (報告・連絡・相談)で共有する </vt:lpstr>
      <vt:lpstr>クレーム対応のNG行動３選</vt:lpstr>
      <vt:lpstr>悪質クレーマーの対処法</vt:lpstr>
      <vt:lpstr>NGワード</vt:lpstr>
      <vt:lpstr>チームに分かれてディスカッションタイム</vt:lpstr>
      <vt:lpstr>今回の接客向上委員会アンケート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第21回販売・接客向上委員会</dc:title>
  <dc:creator>余田</dc:creator>
  <cp:lastModifiedBy>三輪</cp:lastModifiedBy>
  <cp:revision>15</cp:revision>
  <dcterms:created xsi:type="dcterms:W3CDTF">2022-05-24T05:02:31Z</dcterms:created>
  <dcterms:modified xsi:type="dcterms:W3CDTF">2022-06-17T01:50:01Z</dcterms:modified>
</cp:coreProperties>
</file>